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1" r:id="rId1"/>
  </p:sldMasterIdLst>
  <p:notesMasterIdLst>
    <p:notesMasterId r:id="rId49"/>
  </p:notesMasterIdLst>
  <p:handoutMasterIdLst>
    <p:handoutMasterId r:id="rId50"/>
  </p:handoutMasterIdLst>
  <p:sldIdLst>
    <p:sldId id="256" r:id="rId2"/>
    <p:sldId id="260" r:id="rId3"/>
    <p:sldId id="273" r:id="rId4"/>
    <p:sldId id="274" r:id="rId5"/>
    <p:sldId id="261" r:id="rId6"/>
    <p:sldId id="262" r:id="rId7"/>
    <p:sldId id="277" r:id="rId8"/>
    <p:sldId id="264" r:id="rId9"/>
    <p:sldId id="279" r:id="rId10"/>
    <p:sldId id="283" r:id="rId11"/>
    <p:sldId id="284" r:id="rId12"/>
    <p:sldId id="285" r:id="rId13"/>
    <p:sldId id="286" r:id="rId14"/>
    <p:sldId id="287" r:id="rId15"/>
    <p:sldId id="288" r:id="rId16"/>
    <p:sldId id="289" r:id="rId17"/>
    <p:sldId id="290" r:id="rId18"/>
    <p:sldId id="291" r:id="rId19"/>
    <p:sldId id="292" r:id="rId20"/>
    <p:sldId id="293" r:id="rId21"/>
    <p:sldId id="294" r:id="rId22"/>
    <p:sldId id="295" r:id="rId23"/>
    <p:sldId id="306" r:id="rId24"/>
    <p:sldId id="296" r:id="rId25"/>
    <p:sldId id="263" r:id="rId26"/>
    <p:sldId id="297" r:id="rId27"/>
    <p:sldId id="265" r:id="rId28"/>
    <p:sldId id="275" r:id="rId29"/>
    <p:sldId id="266" r:id="rId30"/>
    <p:sldId id="268" r:id="rId31"/>
    <p:sldId id="299" r:id="rId32"/>
    <p:sldId id="311" r:id="rId33"/>
    <p:sldId id="307" r:id="rId34"/>
    <p:sldId id="300" r:id="rId35"/>
    <p:sldId id="308" r:id="rId36"/>
    <p:sldId id="301" r:id="rId37"/>
    <p:sldId id="309" r:id="rId38"/>
    <p:sldId id="302" r:id="rId39"/>
    <p:sldId id="269" r:id="rId40"/>
    <p:sldId id="270" r:id="rId41"/>
    <p:sldId id="303" r:id="rId42"/>
    <p:sldId id="304" r:id="rId43"/>
    <p:sldId id="305" r:id="rId44"/>
    <p:sldId id="271" r:id="rId45"/>
    <p:sldId id="272" r:id="rId46"/>
    <p:sldId id="310" r:id="rId47"/>
    <p:sldId id="258"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3AE2"/>
    <a:srgbClr val="BD1CCE"/>
    <a:srgbClr val="C87700"/>
    <a:srgbClr val="7131A1"/>
    <a:srgbClr val="D60000"/>
    <a:srgbClr val="006EC0"/>
    <a:srgbClr val="06BAA9"/>
    <a:srgbClr val="F34BC7"/>
    <a:srgbClr val="F29000"/>
    <a:srgbClr val="F7A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C0C4252-6A5F-2421-58CD-73F24C9B9A9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444DCEF-C8D3-8619-599D-CBAF17B0D2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FB1188-BF32-411C-8299-7C5E61653E87}" type="datetimeFigureOut">
              <a:rPr lang="en-US" smtClean="0"/>
              <a:t>12/27/2023</a:t>
            </a:fld>
            <a:endParaRPr lang="en-US"/>
          </a:p>
        </p:txBody>
      </p:sp>
      <p:sp>
        <p:nvSpPr>
          <p:cNvPr id="4" name="Footer Placeholder 3">
            <a:extLst>
              <a:ext uri="{FF2B5EF4-FFF2-40B4-BE49-F238E27FC236}">
                <a16:creationId xmlns:a16="http://schemas.microsoft.com/office/drawing/2014/main" id="{9C4ABC89-C451-C4B6-2479-79A97735FC1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Arun Ramamurthy</a:t>
            </a:r>
          </a:p>
        </p:txBody>
      </p:sp>
      <p:sp>
        <p:nvSpPr>
          <p:cNvPr id="5" name="Slide Number Placeholder 4">
            <a:extLst>
              <a:ext uri="{FF2B5EF4-FFF2-40B4-BE49-F238E27FC236}">
                <a16:creationId xmlns:a16="http://schemas.microsoft.com/office/drawing/2014/main" id="{D9AA9FA8-3FE0-8550-3DB4-22AC9A3F287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C27E3C-D51F-4A87-9E44-DBB53DF56B2F}" type="slidenum">
              <a:rPr lang="en-US" smtClean="0"/>
              <a:t>‹#›</a:t>
            </a:fld>
            <a:endParaRPr lang="en-US"/>
          </a:p>
        </p:txBody>
      </p:sp>
    </p:spTree>
    <p:extLst>
      <p:ext uri="{BB962C8B-B14F-4D97-AF65-F5344CB8AC3E}">
        <p14:creationId xmlns:p14="http://schemas.microsoft.com/office/powerpoint/2010/main" val="3435400729"/>
      </p:ext>
    </p:extLst>
  </p:cSld>
  <p:clrMap bg1="lt1" tx1="dk1" bg2="lt2" tx2="dk2" accent1="accent1" accent2="accent2" accent3="accent3" accent4="accent4" accent5="accent5" accent6="accent6" hlink="hlink" folHlink="folHlink"/>
  <p:hf sldNum="0"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Shape 3">
            <a:extLst>
              <a:ext uri="{FF2B5EF4-FFF2-40B4-BE49-F238E27FC236}">
                <a16:creationId xmlns:a16="http://schemas.microsoft.com/office/drawing/2014/main" id="{7329E7D7-BE8D-6EA0-4F10-34EC77A2A1A7}"/>
              </a:ext>
            </a:extLst>
          </p:cNvPr>
          <p:cNvSpPr>
            <a:spLocks noGrp="1" noRot="1" noChangeAspect="1"/>
          </p:cNvSpPr>
          <p:nvPr>
            <p:ph type="sldImg" idx="2"/>
          </p:nvPr>
        </p:nvSpPr>
        <p:spPr bwMode="auto">
          <a:xfrm>
            <a:off x="1143000" y="685800"/>
            <a:ext cx="4572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 name="T10" fmla="*/ 0 w 120000"/>
              <a:gd name="T11" fmla="*/ 0 h 120000"/>
              <a:gd name="T12" fmla="*/ 120000 w 120000"/>
              <a:gd name="T13" fmla="*/ 120000 h 120000"/>
            </a:gdLst>
            <a:ahLst/>
            <a:cxnLst>
              <a:cxn ang="0">
                <a:pos x="T0" y="T1"/>
              </a:cxn>
              <a:cxn ang="0">
                <a:pos x="T2" y="T3"/>
              </a:cxn>
              <a:cxn ang="0">
                <a:pos x="T4" y="T5"/>
              </a:cxn>
              <a:cxn ang="0">
                <a:pos x="T6" y="T7"/>
              </a:cxn>
              <a:cxn ang="0">
                <a:pos x="T8" y="T9"/>
              </a:cxn>
            </a:cxnLst>
            <a:rect l="T10" t="T11" r="T12" b="T13"/>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4" name="Shape 4">
            <a:extLst>
              <a:ext uri="{FF2B5EF4-FFF2-40B4-BE49-F238E27FC236}">
                <a16:creationId xmlns:a16="http://schemas.microsoft.com/office/drawing/2014/main" id="{F65D8B51-8CCB-1985-FF43-5CB536FC8608}"/>
              </a:ext>
            </a:extLst>
          </p:cNvPr>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pPr lvl="0"/>
            <a:endParaRPr noProof="0"/>
          </a:p>
        </p:txBody>
      </p:sp>
    </p:spTree>
  </p:cSld>
  <p:clrMap bg1="lt1" tx1="dk1" bg2="dk2" tx2="lt2" accent1="accent1" accent2="accent2" accent3="accent3" accent4="accent4" accent5="accent5" accent6="accent6" hlink="hlink" folHlink="folHlink"/>
  <p:hf sldNum="0" hdr="0"/>
  <p:notesStyle>
    <a:lvl1pPr algn="l" rtl="0" fontAlgn="base">
      <a:spcBef>
        <a:spcPct val="30000"/>
      </a:spcBef>
      <a:spcAft>
        <a:spcPct val="0"/>
      </a:spcAft>
      <a:defRPr sz="1200" kern="1200">
        <a:solidFill>
          <a:schemeClr val="tx1"/>
        </a:solidFill>
        <a:latin typeface="+mn-lt"/>
        <a:ea typeface="+mn-ea"/>
        <a:cs typeface="+mn-cs"/>
      </a:defRPr>
    </a:lvl1pPr>
    <a:lvl2pPr marL="742950" indent="-285750" algn="l" rtl="0" fontAlgn="base">
      <a:spcBef>
        <a:spcPct val="30000"/>
      </a:spcBef>
      <a:spcAft>
        <a:spcPct val="0"/>
      </a:spcAft>
      <a:defRPr sz="1200" kern="1200">
        <a:solidFill>
          <a:schemeClr val="tx1"/>
        </a:solidFill>
        <a:latin typeface="+mn-lt"/>
        <a:ea typeface="+mn-ea"/>
        <a:cs typeface="+mn-cs"/>
      </a:defRPr>
    </a:lvl2pPr>
    <a:lvl3pPr marL="1143000" indent="-228600" algn="l" rtl="0" fontAlgn="base">
      <a:spcBef>
        <a:spcPct val="30000"/>
      </a:spcBef>
      <a:spcAft>
        <a:spcPct val="0"/>
      </a:spcAft>
      <a:defRPr sz="1200" kern="1200">
        <a:solidFill>
          <a:schemeClr val="tx1"/>
        </a:solidFill>
        <a:latin typeface="+mn-lt"/>
        <a:ea typeface="+mn-ea"/>
        <a:cs typeface="+mn-cs"/>
      </a:defRPr>
    </a:lvl3pPr>
    <a:lvl4pPr marL="1600200" indent="-228600" algn="l" rtl="0" fontAlgn="base">
      <a:spcBef>
        <a:spcPct val="30000"/>
      </a:spcBef>
      <a:spcAft>
        <a:spcPct val="0"/>
      </a:spcAft>
      <a:defRPr sz="1200" kern="1200">
        <a:solidFill>
          <a:schemeClr val="tx1"/>
        </a:solidFill>
        <a:latin typeface="+mn-lt"/>
        <a:ea typeface="+mn-ea"/>
        <a:cs typeface="+mn-cs"/>
      </a:defRPr>
    </a:lvl4pPr>
    <a:lvl5pPr marL="2057400" indent="-2286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501109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26A0C9E-F263-5EA3-9D54-E8FA94094F87}"/>
              </a:ext>
            </a:extLst>
          </p:cNvPr>
          <p:cNvSpPr>
            <a:spLocks noGrp="1"/>
          </p:cNvSpPr>
          <p:nvPr>
            <p:ph type="subTitle" idx="1" hasCustomPrompt="1"/>
          </p:nvPr>
        </p:nvSpPr>
        <p:spPr>
          <a:xfrm>
            <a:off x="0" y="5228364"/>
            <a:ext cx="12192000" cy="1655762"/>
          </a:xfrm>
          <a:solidFill>
            <a:srgbClr val="F7A600"/>
          </a:solidFill>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en-US" sz="32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Course Name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en-US" sz="32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Week # – Week Name</a:t>
            </a:r>
            <a:endParaRPr kumimoji="0" lang="en-IN" altLang="en-US" sz="32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a:p>
            <a:endParaRPr lang="en-GB"/>
          </a:p>
        </p:txBody>
      </p:sp>
      <p:pic>
        <p:nvPicPr>
          <p:cNvPr id="14340" name="Picture 4" descr="The Logo of IIT Palakkad | IIT Palakkad">
            <a:extLst>
              <a:ext uri="{FF2B5EF4-FFF2-40B4-BE49-F238E27FC236}">
                <a16:creationId xmlns:a16="http://schemas.microsoft.com/office/drawing/2014/main" id="{BEF57E08-EA51-570B-01E4-DCA23B63E1F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55339" y="763311"/>
            <a:ext cx="3681321" cy="3612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8776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EBF95-C902-4AF2-8FBA-E6B424313A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BFE96EB-995C-0379-0E6A-8F832D4C1B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5242130-26D9-67D9-F34A-57ABA6CD3F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DF4E8F-4DA6-D57E-592C-BF88592CC685}"/>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4DFD6FBE-3820-E326-1E60-7B5850364271}"/>
              </a:ext>
            </a:extLst>
          </p:cNvPr>
          <p:cNvSpPr>
            <a:spLocks noGrp="1"/>
          </p:cNvSpPr>
          <p:nvPr>
            <p:ph type="ftr" sz="quarter" idx="11"/>
          </p:nvPr>
        </p:nvSpPr>
        <p:spPr/>
        <p:txBody>
          <a:bodyPr/>
          <a:lstStyle/>
          <a:p>
            <a:r>
              <a:rPr lang="en-US"/>
              <a:t>4th April 2023, Arun Ramamurthy</a:t>
            </a:r>
            <a:endParaRPr lang="en-GB"/>
          </a:p>
        </p:txBody>
      </p:sp>
      <p:sp>
        <p:nvSpPr>
          <p:cNvPr id="7" name="Slide Number Placeholder 6">
            <a:extLst>
              <a:ext uri="{FF2B5EF4-FFF2-40B4-BE49-F238E27FC236}">
                <a16:creationId xmlns:a16="http://schemas.microsoft.com/office/drawing/2014/main" id="{53FF4C93-66C4-6964-9591-95ADC7437D01}"/>
              </a:ext>
            </a:extLst>
          </p:cNvPr>
          <p:cNvSpPr>
            <a:spLocks noGrp="1"/>
          </p:cNvSpPr>
          <p:nvPr>
            <p:ph type="sldNum" sz="quarter" idx="12"/>
          </p:nvPr>
        </p:nvSpPr>
        <p:spPr/>
        <p:txBody>
          <a:bodyPr/>
          <a:lstStyle/>
          <a:p>
            <a:fld id="{EEE751F5-D216-4673-8224-34D3F045CE5D}" type="slidenum">
              <a:rPr lang="en-GB" smtClean="0"/>
              <a:t>‹#›</a:t>
            </a:fld>
            <a:endParaRPr lang="en-GB"/>
          </a:p>
        </p:txBody>
      </p:sp>
    </p:spTree>
    <p:extLst>
      <p:ext uri="{BB962C8B-B14F-4D97-AF65-F5344CB8AC3E}">
        <p14:creationId xmlns:p14="http://schemas.microsoft.com/office/powerpoint/2010/main" val="1895598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499DA-CCD0-DC95-3922-E23596D06D0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F0C357F-AA7A-70DF-A84B-EAC5910A16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A24E130-4EE7-89AA-8405-EBC260ED5D2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F4BD41A5-D511-65F5-FCAC-24075F3951BA}"/>
              </a:ext>
            </a:extLst>
          </p:cNvPr>
          <p:cNvSpPr>
            <a:spLocks noGrp="1"/>
          </p:cNvSpPr>
          <p:nvPr>
            <p:ph type="ftr" sz="quarter" idx="11"/>
          </p:nvPr>
        </p:nvSpPr>
        <p:spPr/>
        <p:txBody>
          <a:bodyPr/>
          <a:lstStyle/>
          <a:p>
            <a:r>
              <a:rPr lang="en-US"/>
              <a:t>4th April 2023, Arun Ramamurthy</a:t>
            </a:r>
            <a:endParaRPr lang="en-GB"/>
          </a:p>
        </p:txBody>
      </p:sp>
      <p:sp>
        <p:nvSpPr>
          <p:cNvPr id="6" name="Slide Number Placeholder 5">
            <a:extLst>
              <a:ext uri="{FF2B5EF4-FFF2-40B4-BE49-F238E27FC236}">
                <a16:creationId xmlns:a16="http://schemas.microsoft.com/office/drawing/2014/main" id="{6AB6FABC-063C-6F9A-5C92-B01881C678F4}"/>
              </a:ext>
            </a:extLst>
          </p:cNvPr>
          <p:cNvSpPr>
            <a:spLocks noGrp="1"/>
          </p:cNvSpPr>
          <p:nvPr>
            <p:ph type="sldNum" sz="quarter" idx="12"/>
          </p:nvPr>
        </p:nvSpPr>
        <p:spPr/>
        <p:txBody>
          <a:bodyPr/>
          <a:lstStyle/>
          <a:p>
            <a:fld id="{EEE751F5-D216-4673-8224-34D3F045CE5D}" type="slidenum">
              <a:rPr lang="en-GB" smtClean="0"/>
              <a:t>‹#›</a:t>
            </a:fld>
            <a:endParaRPr lang="en-GB"/>
          </a:p>
        </p:txBody>
      </p:sp>
    </p:spTree>
    <p:extLst>
      <p:ext uri="{BB962C8B-B14F-4D97-AF65-F5344CB8AC3E}">
        <p14:creationId xmlns:p14="http://schemas.microsoft.com/office/powerpoint/2010/main" val="39500985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008EC5-A0C3-6E83-67A8-42C2A70A74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DCC5319-33D5-E72C-8A5E-FDAD9155A3F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C04BA2B-88EC-2999-8864-3785E125E0BE}"/>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BF3543F2-CA11-35A3-D104-A368B98F1CE8}"/>
              </a:ext>
            </a:extLst>
          </p:cNvPr>
          <p:cNvSpPr>
            <a:spLocks noGrp="1"/>
          </p:cNvSpPr>
          <p:nvPr>
            <p:ph type="ftr" sz="quarter" idx="11"/>
          </p:nvPr>
        </p:nvSpPr>
        <p:spPr/>
        <p:txBody>
          <a:bodyPr/>
          <a:lstStyle/>
          <a:p>
            <a:r>
              <a:rPr lang="en-US"/>
              <a:t>4th April 2023, Arun Ramamurthy</a:t>
            </a:r>
            <a:endParaRPr lang="en-GB"/>
          </a:p>
        </p:txBody>
      </p:sp>
      <p:sp>
        <p:nvSpPr>
          <p:cNvPr id="6" name="Slide Number Placeholder 5">
            <a:extLst>
              <a:ext uri="{FF2B5EF4-FFF2-40B4-BE49-F238E27FC236}">
                <a16:creationId xmlns:a16="http://schemas.microsoft.com/office/drawing/2014/main" id="{1B57C395-3FDF-C014-EF0E-17BCB7F1D074}"/>
              </a:ext>
            </a:extLst>
          </p:cNvPr>
          <p:cNvSpPr>
            <a:spLocks noGrp="1"/>
          </p:cNvSpPr>
          <p:nvPr>
            <p:ph type="sldNum" sz="quarter" idx="12"/>
          </p:nvPr>
        </p:nvSpPr>
        <p:spPr/>
        <p:txBody>
          <a:bodyPr/>
          <a:lstStyle/>
          <a:p>
            <a:fld id="{EEE751F5-D216-4673-8224-34D3F045CE5D}" type="slidenum">
              <a:rPr lang="en-GB" smtClean="0"/>
              <a:t>‹#›</a:t>
            </a:fld>
            <a:endParaRPr lang="en-GB"/>
          </a:p>
        </p:txBody>
      </p:sp>
    </p:spTree>
    <p:extLst>
      <p:ext uri="{BB962C8B-B14F-4D97-AF65-F5344CB8AC3E}">
        <p14:creationId xmlns:p14="http://schemas.microsoft.com/office/powerpoint/2010/main" val="800272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C26C6-4974-7771-6DF0-2C3A337FFA5D}"/>
              </a:ext>
            </a:extLst>
          </p:cNvPr>
          <p:cNvSpPr>
            <a:spLocks noGrp="1"/>
          </p:cNvSpPr>
          <p:nvPr>
            <p:ph type="title"/>
          </p:nvPr>
        </p:nvSpPr>
        <p:spPr>
          <a:xfrm>
            <a:off x="838200" y="338999"/>
            <a:ext cx="10515600" cy="891123"/>
          </a:xfrm>
          <a:solidFill>
            <a:srgbClr val="F7A600"/>
          </a:solidFill>
        </p:spPr>
        <p:txBody>
          <a:bodyPr>
            <a:normAutofit/>
          </a:bodyPr>
          <a:lstStyle>
            <a:lvl1pPr algn="ctr">
              <a:defRPr sz="320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BB8B305-501E-5C75-7239-7E6B0570F612}"/>
              </a:ext>
            </a:extLst>
          </p:cNvPr>
          <p:cNvSpPr>
            <a:spLocks noGrp="1"/>
          </p:cNvSpPr>
          <p:nvPr>
            <p:ph idx="1"/>
          </p:nvPr>
        </p:nvSpPr>
        <p:spPr>
          <a:xfrm>
            <a:off x="838200" y="1358537"/>
            <a:ext cx="10515600" cy="46044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5362" name="Picture 2" descr="The Logo of IIT Palakkad | IIT Palakkad">
            <a:extLst>
              <a:ext uri="{FF2B5EF4-FFF2-40B4-BE49-F238E27FC236}">
                <a16:creationId xmlns:a16="http://schemas.microsoft.com/office/drawing/2014/main" id="{FA5647BD-6682-5937-7FF3-7E4539EAD93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41804" y="5976056"/>
            <a:ext cx="911996" cy="895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324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6386" name="Picture 2" descr="The Logo of IIT Palakkad | IIT Palakkad">
            <a:extLst>
              <a:ext uri="{FF2B5EF4-FFF2-40B4-BE49-F238E27FC236}">
                <a16:creationId xmlns:a16="http://schemas.microsoft.com/office/drawing/2014/main" id="{0F335FC6-8A67-9FFA-F85C-32D6119B555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6253" y="789358"/>
            <a:ext cx="5379493" cy="5279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3703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C6306-4026-4296-DDB4-12B1CFD989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BEE8AB7-116C-6EEF-3740-1E7EBD8853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5DFF6A-A72C-623A-CBE1-B720758C97BC}"/>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F0738F63-FC31-B950-56DA-346112288229}"/>
              </a:ext>
            </a:extLst>
          </p:cNvPr>
          <p:cNvSpPr>
            <a:spLocks noGrp="1"/>
          </p:cNvSpPr>
          <p:nvPr>
            <p:ph type="ftr" sz="quarter" idx="11"/>
          </p:nvPr>
        </p:nvSpPr>
        <p:spPr/>
        <p:txBody>
          <a:bodyPr/>
          <a:lstStyle/>
          <a:p>
            <a:r>
              <a:rPr lang="en-US"/>
              <a:t>4th April 2023, Arun Ramamurthy</a:t>
            </a:r>
            <a:endParaRPr lang="en-GB"/>
          </a:p>
        </p:txBody>
      </p:sp>
      <p:sp>
        <p:nvSpPr>
          <p:cNvPr id="6" name="Slide Number Placeholder 5">
            <a:extLst>
              <a:ext uri="{FF2B5EF4-FFF2-40B4-BE49-F238E27FC236}">
                <a16:creationId xmlns:a16="http://schemas.microsoft.com/office/drawing/2014/main" id="{B5E0A3A9-7891-70DA-99DE-706709BDC2DC}"/>
              </a:ext>
            </a:extLst>
          </p:cNvPr>
          <p:cNvSpPr>
            <a:spLocks noGrp="1"/>
          </p:cNvSpPr>
          <p:nvPr>
            <p:ph type="sldNum" sz="quarter" idx="12"/>
          </p:nvPr>
        </p:nvSpPr>
        <p:spPr/>
        <p:txBody>
          <a:bodyPr/>
          <a:lstStyle/>
          <a:p>
            <a:fld id="{EEE751F5-D216-4673-8224-34D3F045CE5D}" type="slidenum">
              <a:rPr lang="en-GB" smtClean="0"/>
              <a:t>‹#›</a:t>
            </a:fld>
            <a:endParaRPr lang="en-GB"/>
          </a:p>
        </p:txBody>
      </p:sp>
    </p:spTree>
    <p:extLst>
      <p:ext uri="{BB962C8B-B14F-4D97-AF65-F5344CB8AC3E}">
        <p14:creationId xmlns:p14="http://schemas.microsoft.com/office/powerpoint/2010/main" val="2243345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F67F6-4501-25E9-E722-76FBB454237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FDB7D29-46D6-DA12-EC71-DD6366424CD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20312C1-9D98-7755-75CF-B74462FCAC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0BC7397-F745-71F8-6255-E1CA63F3D3FC}"/>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BE6A21FF-4FCF-F711-93F8-534D22EB8F30}"/>
              </a:ext>
            </a:extLst>
          </p:cNvPr>
          <p:cNvSpPr>
            <a:spLocks noGrp="1"/>
          </p:cNvSpPr>
          <p:nvPr>
            <p:ph type="ftr" sz="quarter" idx="11"/>
          </p:nvPr>
        </p:nvSpPr>
        <p:spPr/>
        <p:txBody>
          <a:bodyPr/>
          <a:lstStyle/>
          <a:p>
            <a:r>
              <a:rPr lang="en-US"/>
              <a:t>4th April 2023, Arun Ramamurthy</a:t>
            </a:r>
            <a:endParaRPr lang="en-GB"/>
          </a:p>
        </p:txBody>
      </p:sp>
      <p:sp>
        <p:nvSpPr>
          <p:cNvPr id="7" name="Slide Number Placeholder 6">
            <a:extLst>
              <a:ext uri="{FF2B5EF4-FFF2-40B4-BE49-F238E27FC236}">
                <a16:creationId xmlns:a16="http://schemas.microsoft.com/office/drawing/2014/main" id="{BD3826DF-3A8E-D21F-9E1A-2311FFE3B227}"/>
              </a:ext>
            </a:extLst>
          </p:cNvPr>
          <p:cNvSpPr>
            <a:spLocks noGrp="1"/>
          </p:cNvSpPr>
          <p:nvPr>
            <p:ph type="sldNum" sz="quarter" idx="12"/>
          </p:nvPr>
        </p:nvSpPr>
        <p:spPr/>
        <p:txBody>
          <a:bodyPr/>
          <a:lstStyle/>
          <a:p>
            <a:fld id="{EEE751F5-D216-4673-8224-34D3F045CE5D}" type="slidenum">
              <a:rPr lang="en-GB" smtClean="0"/>
              <a:t>‹#›</a:t>
            </a:fld>
            <a:endParaRPr lang="en-GB"/>
          </a:p>
        </p:txBody>
      </p:sp>
    </p:spTree>
    <p:extLst>
      <p:ext uri="{BB962C8B-B14F-4D97-AF65-F5344CB8AC3E}">
        <p14:creationId xmlns:p14="http://schemas.microsoft.com/office/powerpoint/2010/main" val="602150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AB2C4-EDF6-667F-61AC-C8C9236C204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CD02273-0771-E56F-F374-5B9C3FDCDC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75348D-64E8-CA67-985E-48D2B07D09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3199AB1-FAE9-24D1-0502-2B8C22844B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852F12F-AC07-6F4C-7096-77E66BC636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397E1D5-3D45-1D0D-F7C6-14F1DEDE61EC}"/>
              </a:ext>
            </a:extLst>
          </p:cNvPr>
          <p:cNvSpPr>
            <a:spLocks noGrp="1"/>
          </p:cNvSpPr>
          <p:nvPr>
            <p:ph type="dt" sz="half" idx="10"/>
          </p:nvPr>
        </p:nvSpPr>
        <p:spPr/>
        <p:txBody>
          <a:bodyPr/>
          <a:lstStyle/>
          <a:p>
            <a:endParaRPr lang="en-GB"/>
          </a:p>
        </p:txBody>
      </p:sp>
      <p:sp>
        <p:nvSpPr>
          <p:cNvPr id="8" name="Footer Placeholder 7">
            <a:extLst>
              <a:ext uri="{FF2B5EF4-FFF2-40B4-BE49-F238E27FC236}">
                <a16:creationId xmlns:a16="http://schemas.microsoft.com/office/drawing/2014/main" id="{0C26BCA1-B9D3-8D88-59D4-166F8EAFCA16}"/>
              </a:ext>
            </a:extLst>
          </p:cNvPr>
          <p:cNvSpPr>
            <a:spLocks noGrp="1"/>
          </p:cNvSpPr>
          <p:nvPr>
            <p:ph type="ftr" sz="quarter" idx="11"/>
          </p:nvPr>
        </p:nvSpPr>
        <p:spPr/>
        <p:txBody>
          <a:bodyPr/>
          <a:lstStyle/>
          <a:p>
            <a:r>
              <a:rPr lang="en-US"/>
              <a:t>4th April 2023, Arun Ramamurthy</a:t>
            </a:r>
            <a:endParaRPr lang="en-GB"/>
          </a:p>
        </p:txBody>
      </p:sp>
      <p:sp>
        <p:nvSpPr>
          <p:cNvPr id="9" name="Slide Number Placeholder 8">
            <a:extLst>
              <a:ext uri="{FF2B5EF4-FFF2-40B4-BE49-F238E27FC236}">
                <a16:creationId xmlns:a16="http://schemas.microsoft.com/office/drawing/2014/main" id="{9CF8A87A-6DEA-DE12-F8F9-A0F7BC0C4558}"/>
              </a:ext>
            </a:extLst>
          </p:cNvPr>
          <p:cNvSpPr>
            <a:spLocks noGrp="1"/>
          </p:cNvSpPr>
          <p:nvPr>
            <p:ph type="sldNum" sz="quarter" idx="12"/>
          </p:nvPr>
        </p:nvSpPr>
        <p:spPr/>
        <p:txBody>
          <a:bodyPr/>
          <a:lstStyle/>
          <a:p>
            <a:fld id="{EEE751F5-D216-4673-8224-34D3F045CE5D}" type="slidenum">
              <a:rPr lang="en-GB" smtClean="0"/>
              <a:t>‹#›</a:t>
            </a:fld>
            <a:endParaRPr lang="en-GB"/>
          </a:p>
        </p:txBody>
      </p:sp>
    </p:spTree>
    <p:extLst>
      <p:ext uri="{BB962C8B-B14F-4D97-AF65-F5344CB8AC3E}">
        <p14:creationId xmlns:p14="http://schemas.microsoft.com/office/powerpoint/2010/main" val="2978956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345B4-9150-7832-EBBF-106AB251717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F6F1758-0CD4-2C1D-87E2-E4489A99995E}"/>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0642BBB7-2148-C7DE-59F9-1D6DEE02FE1D}"/>
              </a:ext>
            </a:extLst>
          </p:cNvPr>
          <p:cNvSpPr>
            <a:spLocks noGrp="1"/>
          </p:cNvSpPr>
          <p:nvPr>
            <p:ph type="ftr" sz="quarter" idx="11"/>
          </p:nvPr>
        </p:nvSpPr>
        <p:spPr/>
        <p:txBody>
          <a:bodyPr/>
          <a:lstStyle/>
          <a:p>
            <a:r>
              <a:rPr lang="en-US"/>
              <a:t>4th April 2023, Arun Ramamurthy</a:t>
            </a:r>
            <a:endParaRPr lang="en-GB"/>
          </a:p>
        </p:txBody>
      </p:sp>
      <p:sp>
        <p:nvSpPr>
          <p:cNvPr id="5" name="Slide Number Placeholder 4">
            <a:extLst>
              <a:ext uri="{FF2B5EF4-FFF2-40B4-BE49-F238E27FC236}">
                <a16:creationId xmlns:a16="http://schemas.microsoft.com/office/drawing/2014/main" id="{0D3628A7-F271-98F5-E01E-D6E83347DDCA}"/>
              </a:ext>
            </a:extLst>
          </p:cNvPr>
          <p:cNvSpPr>
            <a:spLocks noGrp="1"/>
          </p:cNvSpPr>
          <p:nvPr>
            <p:ph type="sldNum" sz="quarter" idx="12"/>
          </p:nvPr>
        </p:nvSpPr>
        <p:spPr/>
        <p:txBody>
          <a:bodyPr/>
          <a:lstStyle/>
          <a:p>
            <a:fld id="{EEE751F5-D216-4673-8224-34D3F045CE5D}" type="slidenum">
              <a:rPr lang="en-GB" smtClean="0"/>
              <a:t>‹#›</a:t>
            </a:fld>
            <a:endParaRPr lang="en-GB"/>
          </a:p>
        </p:txBody>
      </p:sp>
    </p:spTree>
    <p:extLst>
      <p:ext uri="{BB962C8B-B14F-4D97-AF65-F5344CB8AC3E}">
        <p14:creationId xmlns:p14="http://schemas.microsoft.com/office/powerpoint/2010/main" val="3855151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BBA018-B6E9-8913-FC74-885C9EE7E87C}"/>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B8238609-148E-7CDE-E0F6-2E595E2D30EF}"/>
              </a:ext>
            </a:extLst>
          </p:cNvPr>
          <p:cNvSpPr>
            <a:spLocks noGrp="1"/>
          </p:cNvSpPr>
          <p:nvPr>
            <p:ph type="ftr" sz="quarter" idx="11"/>
          </p:nvPr>
        </p:nvSpPr>
        <p:spPr/>
        <p:txBody>
          <a:bodyPr/>
          <a:lstStyle/>
          <a:p>
            <a:r>
              <a:rPr lang="en-US"/>
              <a:t>4th April 2023, Arun Ramamurthy</a:t>
            </a:r>
            <a:endParaRPr lang="en-GB"/>
          </a:p>
        </p:txBody>
      </p:sp>
      <p:sp>
        <p:nvSpPr>
          <p:cNvPr id="4" name="Slide Number Placeholder 3">
            <a:extLst>
              <a:ext uri="{FF2B5EF4-FFF2-40B4-BE49-F238E27FC236}">
                <a16:creationId xmlns:a16="http://schemas.microsoft.com/office/drawing/2014/main" id="{5BE505CE-1B84-16CA-CB38-AEB8E9FDE321}"/>
              </a:ext>
            </a:extLst>
          </p:cNvPr>
          <p:cNvSpPr>
            <a:spLocks noGrp="1"/>
          </p:cNvSpPr>
          <p:nvPr>
            <p:ph type="sldNum" sz="quarter" idx="12"/>
          </p:nvPr>
        </p:nvSpPr>
        <p:spPr/>
        <p:txBody>
          <a:bodyPr/>
          <a:lstStyle/>
          <a:p>
            <a:fld id="{EEE751F5-D216-4673-8224-34D3F045CE5D}" type="slidenum">
              <a:rPr lang="en-GB" smtClean="0"/>
              <a:t>‹#›</a:t>
            </a:fld>
            <a:endParaRPr lang="en-GB"/>
          </a:p>
        </p:txBody>
      </p:sp>
    </p:spTree>
    <p:extLst>
      <p:ext uri="{BB962C8B-B14F-4D97-AF65-F5344CB8AC3E}">
        <p14:creationId xmlns:p14="http://schemas.microsoft.com/office/powerpoint/2010/main" val="2607336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1F3E4-4835-41FE-DD09-A22D2946B5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2F3F190-D0CD-18AE-C8B4-DFC77E4005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CF0DCA4-555E-D9E4-1925-D8AC69DD78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7A4FB8-FE11-83F4-1D58-7828C80636C0}"/>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E896A865-3AD3-D0C0-7D73-6A02DDF77E93}"/>
              </a:ext>
            </a:extLst>
          </p:cNvPr>
          <p:cNvSpPr>
            <a:spLocks noGrp="1"/>
          </p:cNvSpPr>
          <p:nvPr>
            <p:ph type="ftr" sz="quarter" idx="11"/>
          </p:nvPr>
        </p:nvSpPr>
        <p:spPr/>
        <p:txBody>
          <a:bodyPr/>
          <a:lstStyle/>
          <a:p>
            <a:r>
              <a:rPr lang="en-US"/>
              <a:t>4th April 2023, Arun Ramamurthy</a:t>
            </a:r>
            <a:endParaRPr lang="en-GB"/>
          </a:p>
        </p:txBody>
      </p:sp>
      <p:sp>
        <p:nvSpPr>
          <p:cNvPr id="7" name="Slide Number Placeholder 6">
            <a:extLst>
              <a:ext uri="{FF2B5EF4-FFF2-40B4-BE49-F238E27FC236}">
                <a16:creationId xmlns:a16="http://schemas.microsoft.com/office/drawing/2014/main" id="{D705EFDB-3C6B-6497-38D5-937BE7DF540E}"/>
              </a:ext>
            </a:extLst>
          </p:cNvPr>
          <p:cNvSpPr>
            <a:spLocks noGrp="1"/>
          </p:cNvSpPr>
          <p:nvPr>
            <p:ph type="sldNum" sz="quarter" idx="12"/>
          </p:nvPr>
        </p:nvSpPr>
        <p:spPr/>
        <p:txBody>
          <a:bodyPr/>
          <a:lstStyle/>
          <a:p>
            <a:fld id="{EEE751F5-D216-4673-8224-34D3F045CE5D}" type="slidenum">
              <a:rPr lang="en-GB" smtClean="0"/>
              <a:t>‹#›</a:t>
            </a:fld>
            <a:endParaRPr lang="en-GB"/>
          </a:p>
        </p:txBody>
      </p:sp>
    </p:spTree>
    <p:extLst>
      <p:ext uri="{BB962C8B-B14F-4D97-AF65-F5344CB8AC3E}">
        <p14:creationId xmlns:p14="http://schemas.microsoft.com/office/powerpoint/2010/main" val="28964476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61DD1A-6A81-F487-ED95-0855601E73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942CE03-12AA-B4A8-699F-A37476BD1B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B5564FC-27D6-4A61-C6B0-80EC800882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CB8DFEF8-4051-A134-762C-889B5773E4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4th April 2023, Arun Ramamurthy</a:t>
            </a:r>
            <a:endParaRPr lang="en-GB"/>
          </a:p>
        </p:txBody>
      </p:sp>
      <p:sp>
        <p:nvSpPr>
          <p:cNvPr id="6" name="Slide Number Placeholder 5">
            <a:extLst>
              <a:ext uri="{FF2B5EF4-FFF2-40B4-BE49-F238E27FC236}">
                <a16:creationId xmlns:a16="http://schemas.microsoft.com/office/drawing/2014/main" id="{7025D8FE-0F4D-B849-CA7B-88B5678A4E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E751F5-D216-4673-8224-34D3F045CE5D}" type="slidenum">
              <a:rPr lang="en-GB" smtClean="0"/>
              <a:t>‹#›</a:t>
            </a:fld>
            <a:endParaRPr lang="en-GB"/>
          </a:p>
        </p:txBody>
      </p:sp>
    </p:spTree>
    <p:extLst>
      <p:ext uri="{BB962C8B-B14F-4D97-AF65-F5344CB8AC3E}">
        <p14:creationId xmlns:p14="http://schemas.microsoft.com/office/powerpoint/2010/main" val="3596754673"/>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6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7" Type="http://schemas.openxmlformats.org/officeDocument/2006/relationships/image" Target="../media/image18.emf"/><Relationship Id="rId2" Type="http://schemas.openxmlformats.org/officeDocument/2006/relationships/image" Target="../media/image13.emf"/><Relationship Id="rId1" Type="http://schemas.openxmlformats.org/officeDocument/2006/relationships/slideLayout" Target="../slideLayouts/slideLayout2.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who.int/india/health-topics/cardiovascular-diseases"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2C9EF3C-F3CC-068B-577B-F585B017C3C2}"/>
              </a:ext>
            </a:extLst>
          </p:cNvPr>
          <p:cNvSpPr>
            <a:spLocks noGrp="1"/>
          </p:cNvSpPr>
          <p:nvPr>
            <p:ph type="subTitle" idx="1"/>
          </p:nvPr>
        </p:nvSpPr>
        <p:spPr>
          <a:xfrm>
            <a:off x="0" y="4895557"/>
            <a:ext cx="12192000" cy="1962444"/>
          </a:xfrm>
        </p:spPr>
        <p:txBody>
          <a:bodyPr>
            <a:normAutofit/>
          </a:bodyPr>
          <a:lstStyle/>
          <a:p>
            <a:pPr marL="0" marR="0" lvl="0" indent="0" algn="ctr"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altLang="en-US" sz="2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Applied Data Science</a:t>
            </a:r>
          </a:p>
          <a:p>
            <a:pPr marL="0" marR="0" lvl="0" indent="0" algn="ctr"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altLang="en-US" sz="2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Capstone Project – Health Care</a:t>
            </a:r>
            <a:endParaRPr lang="en-GB" sz="2800" dirty="0"/>
          </a:p>
        </p:txBody>
      </p:sp>
    </p:spTree>
    <p:extLst>
      <p:ext uri="{BB962C8B-B14F-4D97-AF65-F5344CB8AC3E}">
        <p14:creationId xmlns:p14="http://schemas.microsoft.com/office/powerpoint/2010/main" val="1414444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C276ED4-3876-419D-F9AC-2F78C6D12F35}"/>
              </a:ext>
            </a:extLst>
          </p:cNvPr>
          <p:cNvSpPr txBox="1">
            <a:spLocks/>
          </p:cNvSpPr>
          <p:nvPr/>
        </p:nvSpPr>
        <p:spPr>
          <a:xfrm>
            <a:off x="521769" y="112493"/>
            <a:ext cx="11148461" cy="286092"/>
          </a:xfrm>
          <a:prstGeom prst="rect">
            <a:avLst/>
          </a:prstGeom>
          <a:gradFill flip="none" rotWithShape="1">
            <a:gsLst>
              <a:gs pos="0">
                <a:schemeClr val="tx2">
                  <a:lumMod val="50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txBody>
          <a:bodyPr vert="horz" lIns="91440" tIns="45720" rIns="91440" bIns="45720" rtlCol="0" anchor="ctr">
            <a:normAutofit/>
          </a:bodyPr>
          <a:lstStyle>
            <a:defPPr>
              <a:defRPr lang="en-US"/>
            </a:defPPr>
            <a:lvl1pPr algn="ctr">
              <a:lnSpc>
                <a:spcPct val="90000"/>
              </a:lnSpc>
              <a:spcBef>
                <a:spcPct val="0"/>
              </a:spcBef>
              <a:buNone/>
              <a:defRPr sz="1400" b="1">
                <a:solidFill>
                  <a:schemeClr val="bg1"/>
                </a:solidFill>
                <a:latin typeface="+mj-lt"/>
                <a:ea typeface="+mj-ea"/>
                <a:cs typeface="Arial" panose="020B0604020202020204" pitchFamily="34" charset="0"/>
              </a:defRPr>
            </a:lvl1pPr>
          </a:lstStyle>
          <a:p>
            <a:r>
              <a:rPr lang="en-GB" sz="1200" dirty="0"/>
              <a:t>(EDA) 2.2 – Rename column names + remove column which is not necessary </a:t>
            </a:r>
            <a:endParaRPr lang="en-US" sz="1200" dirty="0"/>
          </a:p>
        </p:txBody>
      </p:sp>
      <p:sp>
        <p:nvSpPr>
          <p:cNvPr id="5" name="TextBox 4">
            <a:extLst>
              <a:ext uri="{FF2B5EF4-FFF2-40B4-BE49-F238E27FC236}">
                <a16:creationId xmlns:a16="http://schemas.microsoft.com/office/drawing/2014/main" id="{E6897F0F-5255-A275-3C59-733070D64D6D}"/>
              </a:ext>
            </a:extLst>
          </p:cNvPr>
          <p:cNvSpPr txBox="1"/>
          <p:nvPr/>
        </p:nvSpPr>
        <p:spPr>
          <a:xfrm>
            <a:off x="-17086" y="6644408"/>
            <a:ext cx="1836093" cy="230832"/>
          </a:xfrm>
          <a:prstGeom prst="rect">
            <a:avLst/>
          </a:prstGeom>
          <a:noFill/>
        </p:spPr>
        <p:txBody>
          <a:bodyPr wrap="square" rtlCol="0">
            <a:spAutoFit/>
          </a:bodyPr>
          <a:lstStyle/>
          <a:p>
            <a:pPr>
              <a:spcAft>
                <a:spcPts val="600"/>
              </a:spcAft>
            </a:pPr>
            <a:r>
              <a:rPr lang="en-GB" sz="900" i="1" dirty="0">
                <a:solidFill>
                  <a:srgbClr val="C00000"/>
                </a:solidFill>
              </a:rPr>
              <a:t> 15 – May 2023, Arun Ramamurthy</a:t>
            </a:r>
            <a:endParaRPr lang="en-US" sz="900" i="1" dirty="0">
              <a:solidFill>
                <a:srgbClr val="C00000"/>
              </a:solidFill>
            </a:endParaRPr>
          </a:p>
        </p:txBody>
      </p:sp>
      <p:pic>
        <p:nvPicPr>
          <p:cNvPr id="4" name="Picture 3">
            <a:extLst>
              <a:ext uri="{FF2B5EF4-FFF2-40B4-BE49-F238E27FC236}">
                <a16:creationId xmlns:a16="http://schemas.microsoft.com/office/drawing/2014/main" id="{7BBA8157-D61E-DE4D-D27F-B5C52CFB8B6A}"/>
              </a:ext>
            </a:extLst>
          </p:cNvPr>
          <p:cNvPicPr>
            <a:picLocks noChangeAspect="1"/>
          </p:cNvPicPr>
          <p:nvPr/>
        </p:nvPicPr>
        <p:blipFill>
          <a:blip r:embed="rId2"/>
          <a:stretch>
            <a:fillRect/>
          </a:stretch>
        </p:blipFill>
        <p:spPr>
          <a:xfrm>
            <a:off x="2631521" y="615838"/>
            <a:ext cx="6093062" cy="5914417"/>
          </a:xfrm>
          <a:prstGeom prst="rect">
            <a:avLst/>
          </a:prstGeom>
        </p:spPr>
      </p:pic>
      <p:sp>
        <p:nvSpPr>
          <p:cNvPr id="3" name="TextBox 2">
            <a:extLst>
              <a:ext uri="{FF2B5EF4-FFF2-40B4-BE49-F238E27FC236}">
                <a16:creationId xmlns:a16="http://schemas.microsoft.com/office/drawing/2014/main" id="{B19B04DB-78F7-E6F2-CA58-AA52D3E9C8FF}"/>
              </a:ext>
            </a:extLst>
          </p:cNvPr>
          <p:cNvSpPr txBox="1"/>
          <p:nvPr/>
        </p:nvSpPr>
        <p:spPr>
          <a:xfrm>
            <a:off x="11670231" y="6630908"/>
            <a:ext cx="529576" cy="215444"/>
          </a:xfrm>
          <a:prstGeom prst="rect">
            <a:avLst/>
          </a:prstGeom>
          <a:noFill/>
        </p:spPr>
        <p:txBody>
          <a:bodyPr wrap="square" rtlCol="0">
            <a:spAutoFit/>
          </a:bodyPr>
          <a:lstStyle/>
          <a:p>
            <a:pPr>
              <a:spcAft>
                <a:spcPts val="600"/>
              </a:spcAft>
            </a:pPr>
            <a:r>
              <a:rPr lang="en-GB" sz="800" i="1" dirty="0">
                <a:solidFill>
                  <a:srgbClr val="002060"/>
                </a:solidFill>
              </a:rPr>
              <a:t>10 / 47</a:t>
            </a:r>
            <a:endParaRPr lang="en-US" sz="800" i="1" dirty="0">
              <a:solidFill>
                <a:srgbClr val="002060"/>
              </a:solidFill>
            </a:endParaRPr>
          </a:p>
        </p:txBody>
      </p:sp>
    </p:spTree>
    <p:extLst>
      <p:ext uri="{BB962C8B-B14F-4D97-AF65-F5344CB8AC3E}">
        <p14:creationId xmlns:p14="http://schemas.microsoft.com/office/powerpoint/2010/main" val="2699561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C276ED4-3876-419D-F9AC-2F78C6D12F35}"/>
              </a:ext>
            </a:extLst>
          </p:cNvPr>
          <p:cNvSpPr txBox="1">
            <a:spLocks/>
          </p:cNvSpPr>
          <p:nvPr/>
        </p:nvSpPr>
        <p:spPr>
          <a:xfrm>
            <a:off x="521769" y="121920"/>
            <a:ext cx="10972800" cy="274320"/>
          </a:xfrm>
          <a:prstGeom prst="rect">
            <a:avLst/>
          </a:prstGeom>
          <a:gradFill flip="none" rotWithShape="1">
            <a:gsLst>
              <a:gs pos="0">
                <a:schemeClr val="tx2">
                  <a:lumMod val="50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txBody>
          <a:bodyPr vert="horz" lIns="91440" tIns="45720" rIns="91440" bIns="45720" rtlCol="0" anchor="ctr">
            <a:normAutofit/>
          </a:bodyPr>
          <a:lstStyle>
            <a:defPPr>
              <a:defRPr lang="en-US"/>
            </a:defPPr>
            <a:lvl1pPr algn="ctr">
              <a:lnSpc>
                <a:spcPct val="90000"/>
              </a:lnSpc>
              <a:spcBef>
                <a:spcPct val="0"/>
              </a:spcBef>
              <a:buNone/>
              <a:defRPr sz="1400" b="1">
                <a:solidFill>
                  <a:schemeClr val="bg1"/>
                </a:solidFill>
                <a:latin typeface="+mj-lt"/>
                <a:ea typeface="+mj-ea"/>
                <a:cs typeface="Arial" panose="020B0604020202020204" pitchFamily="34" charset="0"/>
              </a:defRPr>
            </a:lvl1pPr>
          </a:lstStyle>
          <a:p>
            <a:r>
              <a:rPr lang="en-GB" sz="1200" dirty="0"/>
              <a:t>(EDA) 2.3 – Rename dataset + check header &amp; tail of dataset + check null values + Check datatypes + convert data type if needed</a:t>
            </a:r>
            <a:endParaRPr lang="en-US" sz="1200" dirty="0"/>
          </a:p>
        </p:txBody>
      </p:sp>
      <p:pic>
        <p:nvPicPr>
          <p:cNvPr id="5" name="Picture 4">
            <a:extLst>
              <a:ext uri="{FF2B5EF4-FFF2-40B4-BE49-F238E27FC236}">
                <a16:creationId xmlns:a16="http://schemas.microsoft.com/office/drawing/2014/main" id="{52752CD1-C78F-8DB1-A8FE-4B6532545E09}"/>
              </a:ext>
            </a:extLst>
          </p:cNvPr>
          <p:cNvPicPr>
            <a:picLocks noChangeAspect="1"/>
          </p:cNvPicPr>
          <p:nvPr/>
        </p:nvPicPr>
        <p:blipFill>
          <a:blip r:embed="rId2"/>
          <a:stretch>
            <a:fillRect/>
          </a:stretch>
        </p:blipFill>
        <p:spPr>
          <a:xfrm>
            <a:off x="245000" y="823232"/>
            <a:ext cx="5609045" cy="5207989"/>
          </a:xfrm>
          <a:prstGeom prst="rect">
            <a:avLst/>
          </a:prstGeom>
        </p:spPr>
      </p:pic>
      <p:pic>
        <p:nvPicPr>
          <p:cNvPr id="6" name="Picture 5">
            <a:extLst>
              <a:ext uri="{FF2B5EF4-FFF2-40B4-BE49-F238E27FC236}">
                <a16:creationId xmlns:a16="http://schemas.microsoft.com/office/drawing/2014/main" id="{B86D02EE-9DF0-7A91-C6C7-83A47EFF5E77}"/>
              </a:ext>
            </a:extLst>
          </p:cNvPr>
          <p:cNvPicPr>
            <a:picLocks noChangeAspect="1"/>
          </p:cNvPicPr>
          <p:nvPr/>
        </p:nvPicPr>
        <p:blipFill>
          <a:blip r:embed="rId3"/>
          <a:stretch>
            <a:fillRect/>
          </a:stretch>
        </p:blipFill>
        <p:spPr>
          <a:xfrm>
            <a:off x="5764240" y="796641"/>
            <a:ext cx="6286986" cy="5066834"/>
          </a:xfrm>
          <a:prstGeom prst="rect">
            <a:avLst/>
          </a:prstGeom>
        </p:spPr>
      </p:pic>
      <p:sp>
        <p:nvSpPr>
          <p:cNvPr id="2" name="TextBox 1">
            <a:extLst>
              <a:ext uri="{FF2B5EF4-FFF2-40B4-BE49-F238E27FC236}">
                <a16:creationId xmlns:a16="http://schemas.microsoft.com/office/drawing/2014/main" id="{91C16CD7-B670-834D-64F8-3CAD29073950}"/>
              </a:ext>
            </a:extLst>
          </p:cNvPr>
          <p:cNvSpPr txBox="1"/>
          <p:nvPr/>
        </p:nvSpPr>
        <p:spPr>
          <a:xfrm>
            <a:off x="-17086" y="6644408"/>
            <a:ext cx="1836093" cy="230832"/>
          </a:xfrm>
          <a:prstGeom prst="rect">
            <a:avLst/>
          </a:prstGeom>
          <a:noFill/>
        </p:spPr>
        <p:txBody>
          <a:bodyPr wrap="square" rtlCol="0">
            <a:spAutoFit/>
          </a:bodyPr>
          <a:lstStyle/>
          <a:p>
            <a:pPr>
              <a:spcAft>
                <a:spcPts val="600"/>
              </a:spcAft>
            </a:pPr>
            <a:r>
              <a:rPr lang="en-GB" sz="900" i="1" dirty="0">
                <a:solidFill>
                  <a:srgbClr val="C00000"/>
                </a:solidFill>
              </a:rPr>
              <a:t> 15 – May 2023, Arun Ramamurthy</a:t>
            </a:r>
            <a:endParaRPr lang="en-US" sz="900" i="1" dirty="0">
              <a:solidFill>
                <a:srgbClr val="C00000"/>
              </a:solidFill>
            </a:endParaRPr>
          </a:p>
        </p:txBody>
      </p:sp>
      <p:sp>
        <p:nvSpPr>
          <p:cNvPr id="4" name="TextBox 3">
            <a:extLst>
              <a:ext uri="{FF2B5EF4-FFF2-40B4-BE49-F238E27FC236}">
                <a16:creationId xmlns:a16="http://schemas.microsoft.com/office/drawing/2014/main" id="{79BCCE2C-1A8F-67C7-AD23-78EE06D1FF92}"/>
              </a:ext>
            </a:extLst>
          </p:cNvPr>
          <p:cNvSpPr txBox="1"/>
          <p:nvPr/>
        </p:nvSpPr>
        <p:spPr>
          <a:xfrm>
            <a:off x="11670231" y="6630908"/>
            <a:ext cx="529576" cy="215444"/>
          </a:xfrm>
          <a:prstGeom prst="rect">
            <a:avLst/>
          </a:prstGeom>
          <a:noFill/>
        </p:spPr>
        <p:txBody>
          <a:bodyPr wrap="square" rtlCol="0">
            <a:spAutoFit/>
          </a:bodyPr>
          <a:lstStyle/>
          <a:p>
            <a:pPr>
              <a:spcAft>
                <a:spcPts val="600"/>
              </a:spcAft>
            </a:pPr>
            <a:r>
              <a:rPr lang="en-GB" sz="800" i="1" dirty="0">
                <a:solidFill>
                  <a:srgbClr val="002060"/>
                </a:solidFill>
              </a:rPr>
              <a:t>11 / 47</a:t>
            </a:r>
            <a:endParaRPr lang="en-US" sz="800" i="1" dirty="0">
              <a:solidFill>
                <a:srgbClr val="002060"/>
              </a:solidFill>
            </a:endParaRPr>
          </a:p>
        </p:txBody>
      </p:sp>
    </p:spTree>
    <p:extLst>
      <p:ext uri="{BB962C8B-B14F-4D97-AF65-F5344CB8AC3E}">
        <p14:creationId xmlns:p14="http://schemas.microsoft.com/office/powerpoint/2010/main" val="1272663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C276ED4-3876-419D-F9AC-2F78C6D12F35}"/>
              </a:ext>
            </a:extLst>
          </p:cNvPr>
          <p:cNvSpPr txBox="1">
            <a:spLocks/>
          </p:cNvSpPr>
          <p:nvPr/>
        </p:nvSpPr>
        <p:spPr>
          <a:xfrm>
            <a:off x="521769" y="120415"/>
            <a:ext cx="10972800" cy="274320"/>
          </a:xfrm>
          <a:prstGeom prst="rect">
            <a:avLst/>
          </a:prstGeom>
          <a:gradFill flip="none" rotWithShape="1">
            <a:gsLst>
              <a:gs pos="0">
                <a:schemeClr val="tx2">
                  <a:lumMod val="50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txBody>
          <a:bodyPr vert="horz" lIns="91440" tIns="45720" rIns="91440" bIns="45720" rtlCol="0" anchor="ctr">
            <a:normAutofit/>
          </a:bodyPr>
          <a:lstStyle>
            <a:defPPr>
              <a:defRPr lang="en-US"/>
            </a:defPPr>
            <a:lvl1pPr algn="ctr">
              <a:lnSpc>
                <a:spcPct val="90000"/>
              </a:lnSpc>
              <a:spcBef>
                <a:spcPct val="0"/>
              </a:spcBef>
              <a:buNone/>
              <a:defRPr sz="1200" b="1">
                <a:solidFill>
                  <a:schemeClr val="bg1"/>
                </a:solidFill>
                <a:latin typeface="+mj-lt"/>
                <a:ea typeface="+mj-ea"/>
                <a:cs typeface="Arial" panose="020B0604020202020204" pitchFamily="34" charset="0"/>
              </a:defRPr>
            </a:lvl1pPr>
          </a:lstStyle>
          <a:p>
            <a:r>
              <a:rPr lang="en-GB" dirty="0"/>
              <a:t>(EDA) 2.4 –check dataset tendency + Check for co-relation + Heatmap</a:t>
            </a:r>
            <a:endParaRPr lang="en-US" dirty="0"/>
          </a:p>
        </p:txBody>
      </p:sp>
      <p:pic>
        <p:nvPicPr>
          <p:cNvPr id="7" name="Picture 6">
            <a:extLst>
              <a:ext uri="{FF2B5EF4-FFF2-40B4-BE49-F238E27FC236}">
                <a16:creationId xmlns:a16="http://schemas.microsoft.com/office/drawing/2014/main" id="{CE58F2A4-A0FC-7125-5435-2B6EEA46775A}"/>
              </a:ext>
            </a:extLst>
          </p:cNvPr>
          <p:cNvPicPr>
            <a:picLocks noChangeAspect="1"/>
          </p:cNvPicPr>
          <p:nvPr/>
        </p:nvPicPr>
        <p:blipFill>
          <a:blip r:embed="rId2"/>
          <a:stretch>
            <a:fillRect/>
          </a:stretch>
        </p:blipFill>
        <p:spPr>
          <a:xfrm>
            <a:off x="236393" y="1130406"/>
            <a:ext cx="5963569" cy="4394905"/>
          </a:xfrm>
          <a:prstGeom prst="rect">
            <a:avLst/>
          </a:prstGeom>
        </p:spPr>
      </p:pic>
      <p:pic>
        <p:nvPicPr>
          <p:cNvPr id="10" name="Picture 9">
            <a:extLst>
              <a:ext uri="{FF2B5EF4-FFF2-40B4-BE49-F238E27FC236}">
                <a16:creationId xmlns:a16="http://schemas.microsoft.com/office/drawing/2014/main" id="{BB309925-6B54-1030-EA81-BE300C5282B8}"/>
              </a:ext>
            </a:extLst>
          </p:cNvPr>
          <p:cNvPicPr>
            <a:picLocks noChangeAspect="1"/>
          </p:cNvPicPr>
          <p:nvPr/>
        </p:nvPicPr>
        <p:blipFill>
          <a:blip r:embed="rId3"/>
          <a:stretch>
            <a:fillRect/>
          </a:stretch>
        </p:blipFill>
        <p:spPr>
          <a:xfrm>
            <a:off x="5856551" y="1130406"/>
            <a:ext cx="6167152" cy="4663453"/>
          </a:xfrm>
          <a:prstGeom prst="rect">
            <a:avLst/>
          </a:prstGeom>
        </p:spPr>
      </p:pic>
      <p:sp>
        <p:nvSpPr>
          <p:cNvPr id="11" name="TextBox 10">
            <a:extLst>
              <a:ext uri="{FF2B5EF4-FFF2-40B4-BE49-F238E27FC236}">
                <a16:creationId xmlns:a16="http://schemas.microsoft.com/office/drawing/2014/main" id="{E54E259A-E8E3-179D-B38E-31F640B6E0A2}"/>
              </a:ext>
            </a:extLst>
          </p:cNvPr>
          <p:cNvSpPr txBox="1"/>
          <p:nvPr/>
        </p:nvSpPr>
        <p:spPr>
          <a:xfrm>
            <a:off x="-17086" y="6644408"/>
            <a:ext cx="1836093" cy="230832"/>
          </a:xfrm>
          <a:prstGeom prst="rect">
            <a:avLst/>
          </a:prstGeom>
          <a:noFill/>
        </p:spPr>
        <p:txBody>
          <a:bodyPr wrap="square" rtlCol="0">
            <a:spAutoFit/>
          </a:bodyPr>
          <a:lstStyle/>
          <a:p>
            <a:pPr>
              <a:spcAft>
                <a:spcPts val="600"/>
              </a:spcAft>
            </a:pPr>
            <a:r>
              <a:rPr lang="en-GB" sz="900" i="1" dirty="0">
                <a:solidFill>
                  <a:srgbClr val="C00000"/>
                </a:solidFill>
              </a:rPr>
              <a:t> 15 – May 2023, Arun Ramamurthy</a:t>
            </a:r>
            <a:endParaRPr lang="en-US" sz="900" i="1" dirty="0">
              <a:solidFill>
                <a:srgbClr val="C00000"/>
              </a:solidFill>
            </a:endParaRPr>
          </a:p>
        </p:txBody>
      </p:sp>
      <p:sp>
        <p:nvSpPr>
          <p:cNvPr id="2" name="TextBox 1">
            <a:extLst>
              <a:ext uri="{FF2B5EF4-FFF2-40B4-BE49-F238E27FC236}">
                <a16:creationId xmlns:a16="http://schemas.microsoft.com/office/drawing/2014/main" id="{CFC2E9FB-36DE-05F4-3B33-ECC4B45C8FDC}"/>
              </a:ext>
            </a:extLst>
          </p:cNvPr>
          <p:cNvSpPr txBox="1"/>
          <p:nvPr/>
        </p:nvSpPr>
        <p:spPr>
          <a:xfrm>
            <a:off x="1949141" y="5720103"/>
            <a:ext cx="6983844" cy="954107"/>
          </a:xfrm>
          <a:prstGeom prst="rect">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solidFill>
              <a:schemeClr val="accent1">
                <a:shade val="50000"/>
              </a:schemeClr>
            </a:solidFill>
          </a:ln>
        </p:spPr>
        <p:txBody>
          <a:bodyPr wrap="square" rtlCol="0">
            <a:spAutoFit/>
          </a:bodyPr>
          <a:lstStyle/>
          <a:p>
            <a:r>
              <a:rPr lang="en-GB" sz="1200" b="1" i="1" u="sng" dirty="0">
                <a:solidFill>
                  <a:srgbClr val="C00000"/>
                </a:solidFill>
              </a:rPr>
              <a:t>Conclusion from Heatmap (co-relation) statistics:</a:t>
            </a:r>
          </a:p>
          <a:p>
            <a:endParaRPr lang="en-GB" sz="1100" i="1" u="sng" dirty="0"/>
          </a:p>
          <a:p>
            <a:r>
              <a:rPr lang="en-GB" sz="1100" dirty="0">
                <a:highlight>
                  <a:srgbClr val="2CF8E5"/>
                </a:highlight>
              </a:rPr>
              <a:t>In our dataset, “</a:t>
            </a:r>
            <a:r>
              <a:rPr lang="en-GB" sz="1100" b="1" dirty="0">
                <a:highlight>
                  <a:srgbClr val="2CF8E5"/>
                </a:highlight>
              </a:rPr>
              <a:t>Age”</a:t>
            </a:r>
            <a:r>
              <a:rPr lang="en-GB" sz="1100" dirty="0">
                <a:highlight>
                  <a:srgbClr val="2CF8E5"/>
                </a:highlight>
              </a:rPr>
              <a:t> &amp; </a:t>
            </a:r>
            <a:r>
              <a:rPr lang="en-GB" sz="1100" b="1" dirty="0">
                <a:highlight>
                  <a:srgbClr val="2CF8E5"/>
                </a:highlight>
              </a:rPr>
              <a:t>“SCR”</a:t>
            </a:r>
            <a:r>
              <a:rPr lang="en-GB" sz="1100" dirty="0">
                <a:highlight>
                  <a:srgbClr val="2CF8E5"/>
                </a:highlight>
              </a:rPr>
              <a:t> are positively co-related with target variable(as they are showing very light colour)</a:t>
            </a:r>
          </a:p>
          <a:p>
            <a:endParaRPr lang="en-GB" sz="1100" dirty="0">
              <a:highlight>
                <a:srgbClr val="00FFFF"/>
              </a:highlight>
            </a:endParaRPr>
          </a:p>
          <a:p>
            <a:r>
              <a:rPr lang="en-GB" sz="1100" dirty="0">
                <a:solidFill>
                  <a:schemeClr val="bg1"/>
                </a:solidFill>
                <a:highlight>
                  <a:srgbClr val="000080"/>
                </a:highlight>
              </a:rPr>
              <a:t>“EF” &amp; “</a:t>
            </a:r>
            <a:r>
              <a:rPr lang="en-GB" sz="1100" dirty="0" err="1">
                <a:solidFill>
                  <a:schemeClr val="bg1"/>
                </a:solidFill>
                <a:highlight>
                  <a:srgbClr val="000080"/>
                </a:highlight>
              </a:rPr>
              <a:t>S_Sodium</a:t>
            </a:r>
            <a:r>
              <a:rPr lang="en-GB" sz="1100" dirty="0">
                <a:solidFill>
                  <a:schemeClr val="bg1"/>
                </a:solidFill>
                <a:highlight>
                  <a:srgbClr val="000080"/>
                </a:highlight>
              </a:rPr>
              <a:t>” are negatively co-related with target variable (as they are showing very dark colour)</a:t>
            </a:r>
            <a:endParaRPr lang="en-US" sz="1100" dirty="0">
              <a:solidFill>
                <a:schemeClr val="bg1"/>
              </a:solidFill>
              <a:highlight>
                <a:srgbClr val="000080"/>
              </a:highlight>
            </a:endParaRPr>
          </a:p>
        </p:txBody>
      </p:sp>
      <p:sp>
        <p:nvSpPr>
          <p:cNvPr id="4" name="TextBox 3">
            <a:extLst>
              <a:ext uri="{FF2B5EF4-FFF2-40B4-BE49-F238E27FC236}">
                <a16:creationId xmlns:a16="http://schemas.microsoft.com/office/drawing/2014/main" id="{798DE92A-1C5E-EA29-D31C-B7FE79C252E5}"/>
              </a:ext>
            </a:extLst>
          </p:cNvPr>
          <p:cNvSpPr txBox="1"/>
          <p:nvPr/>
        </p:nvSpPr>
        <p:spPr>
          <a:xfrm>
            <a:off x="11670231" y="6630908"/>
            <a:ext cx="529576" cy="215444"/>
          </a:xfrm>
          <a:prstGeom prst="rect">
            <a:avLst/>
          </a:prstGeom>
          <a:noFill/>
        </p:spPr>
        <p:txBody>
          <a:bodyPr wrap="square" rtlCol="0">
            <a:spAutoFit/>
          </a:bodyPr>
          <a:lstStyle/>
          <a:p>
            <a:pPr>
              <a:spcAft>
                <a:spcPts val="600"/>
              </a:spcAft>
            </a:pPr>
            <a:r>
              <a:rPr lang="en-GB" sz="800" i="1" dirty="0">
                <a:solidFill>
                  <a:srgbClr val="002060"/>
                </a:solidFill>
              </a:rPr>
              <a:t>12 / 47</a:t>
            </a:r>
            <a:endParaRPr lang="en-US" sz="800" i="1" dirty="0">
              <a:solidFill>
                <a:srgbClr val="002060"/>
              </a:solidFill>
            </a:endParaRPr>
          </a:p>
        </p:txBody>
      </p:sp>
    </p:spTree>
    <p:extLst>
      <p:ext uri="{BB962C8B-B14F-4D97-AF65-F5344CB8AC3E}">
        <p14:creationId xmlns:p14="http://schemas.microsoft.com/office/powerpoint/2010/main" val="275544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ircle(in)">
                                      <p:cBhvr>
                                        <p:cTn id="12" dur="2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circle(in)">
                                      <p:cBhvr>
                                        <p:cTn id="1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C276ED4-3876-419D-F9AC-2F78C6D12F35}"/>
              </a:ext>
            </a:extLst>
          </p:cNvPr>
          <p:cNvSpPr txBox="1">
            <a:spLocks/>
          </p:cNvSpPr>
          <p:nvPr/>
        </p:nvSpPr>
        <p:spPr>
          <a:xfrm>
            <a:off x="521769" y="120415"/>
            <a:ext cx="10972800" cy="274320"/>
          </a:xfrm>
          <a:prstGeom prst="rect">
            <a:avLst/>
          </a:prstGeom>
          <a:gradFill flip="none" rotWithShape="1">
            <a:gsLst>
              <a:gs pos="0">
                <a:schemeClr val="tx2">
                  <a:lumMod val="50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txBody>
          <a:bodyPr vert="horz" lIns="91440" tIns="45720" rIns="91440" bIns="45720" rtlCol="0" anchor="ctr">
            <a:normAutofit/>
          </a:bodyPr>
          <a:lstStyle>
            <a:defPPr>
              <a:defRPr lang="en-US"/>
            </a:defPPr>
            <a:lvl1pPr algn="ctr">
              <a:lnSpc>
                <a:spcPct val="90000"/>
              </a:lnSpc>
              <a:spcBef>
                <a:spcPct val="0"/>
              </a:spcBef>
              <a:buNone/>
              <a:defRPr sz="1200" b="1">
                <a:solidFill>
                  <a:schemeClr val="bg1"/>
                </a:solidFill>
                <a:latin typeface="+mj-lt"/>
                <a:ea typeface="+mj-ea"/>
                <a:cs typeface="Arial" panose="020B0604020202020204" pitchFamily="34" charset="0"/>
              </a:defRPr>
            </a:lvl1pPr>
          </a:lstStyle>
          <a:p>
            <a:r>
              <a:rPr lang="en-GB" dirty="0"/>
              <a:t>(EDA – Plots &amp; Graphs) 2.5 – Plotting related to target variable + Histograms</a:t>
            </a:r>
            <a:endParaRPr lang="en-US" dirty="0"/>
          </a:p>
        </p:txBody>
      </p:sp>
      <p:pic>
        <p:nvPicPr>
          <p:cNvPr id="3" name="Picture 2">
            <a:extLst>
              <a:ext uri="{FF2B5EF4-FFF2-40B4-BE49-F238E27FC236}">
                <a16:creationId xmlns:a16="http://schemas.microsoft.com/office/drawing/2014/main" id="{C7CF1A64-2B59-B1CF-B0B5-51DAC48264B5}"/>
              </a:ext>
            </a:extLst>
          </p:cNvPr>
          <p:cNvPicPr>
            <a:picLocks noChangeAspect="1"/>
          </p:cNvPicPr>
          <p:nvPr/>
        </p:nvPicPr>
        <p:blipFill>
          <a:blip r:embed="rId2"/>
          <a:stretch>
            <a:fillRect/>
          </a:stretch>
        </p:blipFill>
        <p:spPr>
          <a:xfrm>
            <a:off x="93748" y="1361468"/>
            <a:ext cx="5032728" cy="3638548"/>
          </a:xfrm>
          <a:prstGeom prst="rect">
            <a:avLst/>
          </a:prstGeom>
        </p:spPr>
      </p:pic>
      <p:sp>
        <p:nvSpPr>
          <p:cNvPr id="11" name="TextBox 10">
            <a:extLst>
              <a:ext uri="{FF2B5EF4-FFF2-40B4-BE49-F238E27FC236}">
                <a16:creationId xmlns:a16="http://schemas.microsoft.com/office/drawing/2014/main" id="{6CD3FDFA-77A0-BAD3-5CC1-2834B7485B0F}"/>
              </a:ext>
            </a:extLst>
          </p:cNvPr>
          <p:cNvSpPr txBox="1"/>
          <p:nvPr/>
        </p:nvSpPr>
        <p:spPr>
          <a:xfrm>
            <a:off x="-17086" y="6644408"/>
            <a:ext cx="1836093" cy="230832"/>
          </a:xfrm>
          <a:prstGeom prst="rect">
            <a:avLst/>
          </a:prstGeom>
          <a:noFill/>
        </p:spPr>
        <p:txBody>
          <a:bodyPr wrap="square" rtlCol="0">
            <a:spAutoFit/>
          </a:bodyPr>
          <a:lstStyle/>
          <a:p>
            <a:pPr>
              <a:spcAft>
                <a:spcPts val="600"/>
              </a:spcAft>
            </a:pPr>
            <a:r>
              <a:rPr lang="en-GB" sz="900" i="1" dirty="0">
                <a:solidFill>
                  <a:srgbClr val="C00000"/>
                </a:solidFill>
              </a:rPr>
              <a:t> 15 – May 2023, Arun Ramamurthy</a:t>
            </a:r>
            <a:endParaRPr lang="en-US" sz="900" i="1" dirty="0">
              <a:solidFill>
                <a:srgbClr val="C00000"/>
              </a:solidFill>
            </a:endParaRPr>
          </a:p>
        </p:txBody>
      </p:sp>
      <p:pic>
        <p:nvPicPr>
          <p:cNvPr id="4" name="Picture 3">
            <a:extLst>
              <a:ext uri="{FF2B5EF4-FFF2-40B4-BE49-F238E27FC236}">
                <a16:creationId xmlns:a16="http://schemas.microsoft.com/office/drawing/2014/main" id="{9610F8A9-F2FD-1A6A-AFD6-2F7907EE53DE}"/>
              </a:ext>
            </a:extLst>
          </p:cNvPr>
          <p:cNvPicPr>
            <a:picLocks noChangeAspect="1"/>
          </p:cNvPicPr>
          <p:nvPr/>
        </p:nvPicPr>
        <p:blipFill>
          <a:blip r:embed="rId3"/>
          <a:stretch>
            <a:fillRect/>
          </a:stretch>
        </p:blipFill>
        <p:spPr>
          <a:xfrm>
            <a:off x="4880079" y="444093"/>
            <a:ext cx="7311921" cy="5969814"/>
          </a:xfrm>
          <a:prstGeom prst="rect">
            <a:avLst/>
          </a:prstGeom>
        </p:spPr>
      </p:pic>
      <p:sp>
        <p:nvSpPr>
          <p:cNvPr id="2" name="TextBox 1">
            <a:extLst>
              <a:ext uri="{FF2B5EF4-FFF2-40B4-BE49-F238E27FC236}">
                <a16:creationId xmlns:a16="http://schemas.microsoft.com/office/drawing/2014/main" id="{DA24B904-50F1-3BE8-8BDA-82FEC08866AC}"/>
              </a:ext>
            </a:extLst>
          </p:cNvPr>
          <p:cNvSpPr txBox="1"/>
          <p:nvPr/>
        </p:nvSpPr>
        <p:spPr>
          <a:xfrm>
            <a:off x="11670231" y="6630908"/>
            <a:ext cx="529576" cy="215444"/>
          </a:xfrm>
          <a:prstGeom prst="rect">
            <a:avLst/>
          </a:prstGeom>
          <a:noFill/>
        </p:spPr>
        <p:txBody>
          <a:bodyPr wrap="square" rtlCol="0">
            <a:spAutoFit/>
          </a:bodyPr>
          <a:lstStyle/>
          <a:p>
            <a:pPr>
              <a:spcAft>
                <a:spcPts val="600"/>
              </a:spcAft>
            </a:pPr>
            <a:r>
              <a:rPr lang="en-GB" sz="800" i="1" dirty="0">
                <a:solidFill>
                  <a:srgbClr val="002060"/>
                </a:solidFill>
              </a:rPr>
              <a:t>13 / 47</a:t>
            </a:r>
            <a:endParaRPr lang="en-US" sz="800" i="1" dirty="0">
              <a:solidFill>
                <a:srgbClr val="002060"/>
              </a:solidFill>
            </a:endParaRPr>
          </a:p>
        </p:txBody>
      </p:sp>
    </p:spTree>
    <p:extLst>
      <p:ext uri="{BB962C8B-B14F-4D97-AF65-F5344CB8AC3E}">
        <p14:creationId xmlns:p14="http://schemas.microsoft.com/office/powerpoint/2010/main" val="443419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C276ED4-3876-419D-F9AC-2F78C6D12F35}"/>
              </a:ext>
            </a:extLst>
          </p:cNvPr>
          <p:cNvSpPr txBox="1">
            <a:spLocks/>
          </p:cNvSpPr>
          <p:nvPr/>
        </p:nvSpPr>
        <p:spPr>
          <a:xfrm>
            <a:off x="521769" y="120415"/>
            <a:ext cx="10972800" cy="274320"/>
          </a:xfrm>
          <a:prstGeom prst="rect">
            <a:avLst/>
          </a:prstGeom>
          <a:gradFill flip="none" rotWithShape="1">
            <a:gsLst>
              <a:gs pos="0">
                <a:schemeClr val="tx2">
                  <a:lumMod val="50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txBody>
          <a:bodyPr vert="horz" lIns="91440" tIns="45720" rIns="91440" bIns="45720" rtlCol="0" anchor="ctr">
            <a:normAutofit/>
          </a:bodyPr>
          <a:lstStyle>
            <a:defPPr>
              <a:defRPr lang="en-US"/>
            </a:defPPr>
            <a:lvl1pPr algn="ctr">
              <a:lnSpc>
                <a:spcPct val="90000"/>
              </a:lnSpc>
              <a:spcBef>
                <a:spcPct val="0"/>
              </a:spcBef>
              <a:buNone/>
              <a:defRPr sz="1200" b="1">
                <a:solidFill>
                  <a:schemeClr val="bg1"/>
                </a:solidFill>
                <a:latin typeface="+mj-lt"/>
                <a:ea typeface="+mj-ea"/>
                <a:cs typeface="Arial" panose="020B0604020202020204" pitchFamily="34" charset="0"/>
              </a:defRPr>
            </a:lvl1pPr>
          </a:lstStyle>
          <a:p>
            <a:r>
              <a:rPr lang="en-GB" dirty="0"/>
              <a:t>(EDA – Plots &amp; Graphs) 2.6 – Check skewness of data using </a:t>
            </a:r>
            <a:r>
              <a:rPr lang="en-GB"/>
              <a:t>seaborn library “histplot” &amp; “swarmplot</a:t>
            </a:r>
            <a:r>
              <a:rPr lang="en-GB" dirty="0"/>
              <a:t>”</a:t>
            </a:r>
            <a:endParaRPr lang="en-US" dirty="0"/>
          </a:p>
        </p:txBody>
      </p:sp>
      <p:pic>
        <p:nvPicPr>
          <p:cNvPr id="6" name="Picture 5">
            <a:extLst>
              <a:ext uri="{FF2B5EF4-FFF2-40B4-BE49-F238E27FC236}">
                <a16:creationId xmlns:a16="http://schemas.microsoft.com/office/drawing/2014/main" id="{C1832E29-ACB0-5406-D662-550284505BAE}"/>
              </a:ext>
            </a:extLst>
          </p:cNvPr>
          <p:cNvPicPr>
            <a:picLocks noChangeAspect="1"/>
          </p:cNvPicPr>
          <p:nvPr/>
        </p:nvPicPr>
        <p:blipFill>
          <a:blip r:embed="rId2"/>
          <a:stretch>
            <a:fillRect/>
          </a:stretch>
        </p:blipFill>
        <p:spPr>
          <a:xfrm>
            <a:off x="219495" y="688888"/>
            <a:ext cx="5977021" cy="5888143"/>
          </a:xfrm>
          <a:prstGeom prst="rect">
            <a:avLst/>
          </a:prstGeom>
        </p:spPr>
      </p:pic>
      <p:pic>
        <p:nvPicPr>
          <p:cNvPr id="10" name="Picture 9">
            <a:extLst>
              <a:ext uri="{FF2B5EF4-FFF2-40B4-BE49-F238E27FC236}">
                <a16:creationId xmlns:a16="http://schemas.microsoft.com/office/drawing/2014/main" id="{1F18F7B4-C0BE-A35B-6127-E05C1055E5FC}"/>
              </a:ext>
            </a:extLst>
          </p:cNvPr>
          <p:cNvPicPr>
            <a:picLocks noChangeAspect="1"/>
          </p:cNvPicPr>
          <p:nvPr/>
        </p:nvPicPr>
        <p:blipFill>
          <a:blip r:embed="rId3"/>
          <a:stretch>
            <a:fillRect/>
          </a:stretch>
        </p:blipFill>
        <p:spPr>
          <a:xfrm>
            <a:off x="6196516" y="786826"/>
            <a:ext cx="5913632" cy="5128704"/>
          </a:xfrm>
          <a:prstGeom prst="rect">
            <a:avLst/>
          </a:prstGeom>
        </p:spPr>
      </p:pic>
      <p:sp>
        <p:nvSpPr>
          <p:cNvPr id="11" name="TextBox 10">
            <a:extLst>
              <a:ext uri="{FF2B5EF4-FFF2-40B4-BE49-F238E27FC236}">
                <a16:creationId xmlns:a16="http://schemas.microsoft.com/office/drawing/2014/main" id="{2DE118B4-CA79-FEBE-41F4-8535CF098AB1}"/>
              </a:ext>
            </a:extLst>
          </p:cNvPr>
          <p:cNvSpPr txBox="1"/>
          <p:nvPr/>
        </p:nvSpPr>
        <p:spPr>
          <a:xfrm>
            <a:off x="-17086" y="6644408"/>
            <a:ext cx="1836093" cy="230832"/>
          </a:xfrm>
          <a:prstGeom prst="rect">
            <a:avLst/>
          </a:prstGeom>
          <a:noFill/>
        </p:spPr>
        <p:txBody>
          <a:bodyPr wrap="square" rtlCol="0">
            <a:spAutoFit/>
          </a:bodyPr>
          <a:lstStyle/>
          <a:p>
            <a:pPr>
              <a:spcAft>
                <a:spcPts val="600"/>
              </a:spcAft>
            </a:pPr>
            <a:r>
              <a:rPr lang="en-GB" sz="900" i="1" dirty="0">
                <a:solidFill>
                  <a:srgbClr val="C00000"/>
                </a:solidFill>
              </a:rPr>
              <a:t> 15 – May 2023, Arun Ramamurthy</a:t>
            </a:r>
            <a:endParaRPr lang="en-US" sz="900" i="1" dirty="0">
              <a:solidFill>
                <a:srgbClr val="C00000"/>
              </a:solidFill>
            </a:endParaRPr>
          </a:p>
        </p:txBody>
      </p:sp>
      <p:sp>
        <p:nvSpPr>
          <p:cNvPr id="2" name="TextBox 1">
            <a:extLst>
              <a:ext uri="{FF2B5EF4-FFF2-40B4-BE49-F238E27FC236}">
                <a16:creationId xmlns:a16="http://schemas.microsoft.com/office/drawing/2014/main" id="{1849E0D5-FE88-2E5F-A61B-74E7542F8270}"/>
              </a:ext>
            </a:extLst>
          </p:cNvPr>
          <p:cNvSpPr txBox="1"/>
          <p:nvPr/>
        </p:nvSpPr>
        <p:spPr>
          <a:xfrm>
            <a:off x="11670231" y="6630908"/>
            <a:ext cx="529576" cy="215444"/>
          </a:xfrm>
          <a:prstGeom prst="rect">
            <a:avLst/>
          </a:prstGeom>
          <a:noFill/>
        </p:spPr>
        <p:txBody>
          <a:bodyPr wrap="square" rtlCol="0">
            <a:spAutoFit/>
          </a:bodyPr>
          <a:lstStyle/>
          <a:p>
            <a:pPr>
              <a:spcAft>
                <a:spcPts val="600"/>
              </a:spcAft>
            </a:pPr>
            <a:r>
              <a:rPr lang="en-GB" sz="800" i="1" dirty="0">
                <a:solidFill>
                  <a:srgbClr val="002060"/>
                </a:solidFill>
              </a:rPr>
              <a:t>14 / 47</a:t>
            </a:r>
            <a:endParaRPr lang="en-US" sz="800" i="1" dirty="0">
              <a:solidFill>
                <a:srgbClr val="002060"/>
              </a:solidFill>
            </a:endParaRPr>
          </a:p>
        </p:txBody>
      </p:sp>
    </p:spTree>
    <p:extLst>
      <p:ext uri="{BB962C8B-B14F-4D97-AF65-F5344CB8AC3E}">
        <p14:creationId xmlns:p14="http://schemas.microsoft.com/office/powerpoint/2010/main" val="1924051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ircle(in)">
                                      <p:cBhvr>
                                        <p:cTn id="1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C276ED4-3876-419D-F9AC-2F78C6D12F35}"/>
              </a:ext>
            </a:extLst>
          </p:cNvPr>
          <p:cNvSpPr txBox="1">
            <a:spLocks/>
          </p:cNvSpPr>
          <p:nvPr/>
        </p:nvSpPr>
        <p:spPr>
          <a:xfrm>
            <a:off x="521769" y="120415"/>
            <a:ext cx="10972800" cy="274320"/>
          </a:xfrm>
          <a:prstGeom prst="rect">
            <a:avLst/>
          </a:prstGeom>
          <a:gradFill flip="none" rotWithShape="1">
            <a:gsLst>
              <a:gs pos="0">
                <a:schemeClr val="tx2">
                  <a:lumMod val="50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txBody>
          <a:bodyPr vert="horz" lIns="91440" tIns="45720" rIns="91440" bIns="45720" rtlCol="0" anchor="ctr">
            <a:normAutofit/>
          </a:bodyPr>
          <a:lstStyle>
            <a:defPPr>
              <a:defRPr lang="en-US"/>
            </a:defPPr>
            <a:lvl1pPr algn="ctr">
              <a:lnSpc>
                <a:spcPct val="90000"/>
              </a:lnSpc>
              <a:spcBef>
                <a:spcPct val="0"/>
              </a:spcBef>
              <a:buNone/>
              <a:defRPr sz="1200" b="1">
                <a:solidFill>
                  <a:schemeClr val="bg1"/>
                </a:solidFill>
                <a:latin typeface="+mj-lt"/>
                <a:ea typeface="+mj-ea"/>
                <a:cs typeface="Arial" panose="020B0604020202020204" pitchFamily="34" charset="0"/>
              </a:defRPr>
            </a:lvl1pPr>
          </a:lstStyle>
          <a:p>
            <a:r>
              <a:rPr lang="en-GB" dirty="0"/>
              <a:t>(EDA – Plots &amp; Graphs) 2.7 – Check skewness of data using </a:t>
            </a:r>
            <a:r>
              <a:rPr lang="en-GB"/>
              <a:t>seaborn library “histplot” &amp; “swarmplot</a:t>
            </a:r>
            <a:r>
              <a:rPr lang="en-GB" dirty="0"/>
              <a:t>” + Create separate data frames related to target</a:t>
            </a:r>
            <a:endParaRPr lang="en-US" dirty="0"/>
          </a:p>
        </p:txBody>
      </p:sp>
      <p:pic>
        <p:nvPicPr>
          <p:cNvPr id="3" name="Picture 2">
            <a:extLst>
              <a:ext uri="{FF2B5EF4-FFF2-40B4-BE49-F238E27FC236}">
                <a16:creationId xmlns:a16="http://schemas.microsoft.com/office/drawing/2014/main" id="{CC81D0C3-34FE-4DDC-6210-EBB851F931EA}"/>
              </a:ext>
            </a:extLst>
          </p:cNvPr>
          <p:cNvPicPr>
            <a:picLocks noChangeAspect="1"/>
          </p:cNvPicPr>
          <p:nvPr/>
        </p:nvPicPr>
        <p:blipFill>
          <a:blip r:embed="rId2"/>
          <a:stretch>
            <a:fillRect/>
          </a:stretch>
        </p:blipFill>
        <p:spPr>
          <a:xfrm>
            <a:off x="346672" y="486244"/>
            <a:ext cx="5256460" cy="6224584"/>
          </a:xfrm>
          <a:prstGeom prst="rect">
            <a:avLst/>
          </a:prstGeom>
        </p:spPr>
      </p:pic>
      <p:pic>
        <p:nvPicPr>
          <p:cNvPr id="7" name="Picture 6">
            <a:extLst>
              <a:ext uri="{FF2B5EF4-FFF2-40B4-BE49-F238E27FC236}">
                <a16:creationId xmlns:a16="http://schemas.microsoft.com/office/drawing/2014/main" id="{C2BBF43B-4D24-C7FA-A9FB-D2E7A6E3197E}"/>
              </a:ext>
            </a:extLst>
          </p:cNvPr>
          <p:cNvPicPr>
            <a:picLocks noChangeAspect="1"/>
          </p:cNvPicPr>
          <p:nvPr/>
        </p:nvPicPr>
        <p:blipFill>
          <a:blip r:embed="rId3"/>
          <a:stretch>
            <a:fillRect/>
          </a:stretch>
        </p:blipFill>
        <p:spPr>
          <a:xfrm>
            <a:off x="6290089" y="1202015"/>
            <a:ext cx="5098222" cy="3734124"/>
          </a:xfrm>
          <a:prstGeom prst="rect">
            <a:avLst/>
          </a:prstGeom>
        </p:spPr>
      </p:pic>
      <p:sp>
        <p:nvSpPr>
          <p:cNvPr id="2" name="TextBox 1">
            <a:extLst>
              <a:ext uri="{FF2B5EF4-FFF2-40B4-BE49-F238E27FC236}">
                <a16:creationId xmlns:a16="http://schemas.microsoft.com/office/drawing/2014/main" id="{CAC13CE6-07A3-6062-1FB7-8F4B7A6BE5DD}"/>
              </a:ext>
            </a:extLst>
          </p:cNvPr>
          <p:cNvSpPr txBox="1"/>
          <p:nvPr/>
        </p:nvSpPr>
        <p:spPr>
          <a:xfrm>
            <a:off x="11670231" y="6630908"/>
            <a:ext cx="529576" cy="215444"/>
          </a:xfrm>
          <a:prstGeom prst="rect">
            <a:avLst/>
          </a:prstGeom>
          <a:noFill/>
        </p:spPr>
        <p:txBody>
          <a:bodyPr wrap="square" rtlCol="0">
            <a:spAutoFit/>
          </a:bodyPr>
          <a:lstStyle/>
          <a:p>
            <a:pPr>
              <a:spcAft>
                <a:spcPts val="600"/>
              </a:spcAft>
            </a:pPr>
            <a:r>
              <a:rPr lang="en-GB" sz="800" i="1" dirty="0">
                <a:solidFill>
                  <a:srgbClr val="002060"/>
                </a:solidFill>
              </a:rPr>
              <a:t>15 / 47</a:t>
            </a:r>
            <a:endParaRPr lang="en-US" sz="800" i="1" dirty="0">
              <a:solidFill>
                <a:srgbClr val="002060"/>
              </a:solidFill>
            </a:endParaRPr>
          </a:p>
        </p:txBody>
      </p:sp>
    </p:spTree>
    <p:extLst>
      <p:ext uri="{BB962C8B-B14F-4D97-AF65-F5344CB8AC3E}">
        <p14:creationId xmlns:p14="http://schemas.microsoft.com/office/powerpoint/2010/main" val="339334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C276ED4-3876-419D-F9AC-2F78C6D12F35}"/>
              </a:ext>
            </a:extLst>
          </p:cNvPr>
          <p:cNvSpPr txBox="1">
            <a:spLocks/>
          </p:cNvSpPr>
          <p:nvPr/>
        </p:nvSpPr>
        <p:spPr>
          <a:xfrm>
            <a:off x="521769" y="83471"/>
            <a:ext cx="10972800" cy="274320"/>
          </a:xfrm>
          <a:prstGeom prst="rect">
            <a:avLst/>
          </a:prstGeom>
          <a:gradFill flip="none" rotWithShape="1">
            <a:gsLst>
              <a:gs pos="0">
                <a:schemeClr val="tx2">
                  <a:lumMod val="50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txBody>
          <a:bodyPr vert="horz" lIns="91440" tIns="45720" rIns="91440" bIns="45720" rtlCol="0" anchor="ctr">
            <a:normAutofit/>
          </a:bodyPr>
          <a:lstStyle>
            <a:defPPr>
              <a:defRPr lang="en-US"/>
            </a:defPPr>
            <a:lvl1pPr algn="ctr">
              <a:lnSpc>
                <a:spcPct val="90000"/>
              </a:lnSpc>
              <a:spcBef>
                <a:spcPct val="0"/>
              </a:spcBef>
              <a:buNone/>
              <a:defRPr sz="1200" b="1">
                <a:solidFill>
                  <a:schemeClr val="bg1"/>
                </a:solidFill>
                <a:latin typeface="+mj-lt"/>
                <a:ea typeface="+mj-ea"/>
                <a:cs typeface="Arial" panose="020B0604020202020204" pitchFamily="34" charset="0"/>
              </a:defRPr>
            </a:lvl1pPr>
          </a:lstStyle>
          <a:p>
            <a:r>
              <a:rPr lang="en-GB" dirty="0"/>
              <a:t>(EDA – Plots &amp; Graphs) 2.8 – plotting all the input variables related to target (Heart disease)</a:t>
            </a:r>
            <a:endParaRPr lang="en-US" dirty="0"/>
          </a:p>
        </p:txBody>
      </p:sp>
      <p:pic>
        <p:nvPicPr>
          <p:cNvPr id="5" name="Picture 4">
            <a:extLst>
              <a:ext uri="{FF2B5EF4-FFF2-40B4-BE49-F238E27FC236}">
                <a16:creationId xmlns:a16="http://schemas.microsoft.com/office/drawing/2014/main" id="{BFBA3D42-251C-0000-C67D-57CA0BE1E349}"/>
              </a:ext>
            </a:extLst>
          </p:cNvPr>
          <p:cNvPicPr>
            <a:picLocks noChangeAspect="1"/>
          </p:cNvPicPr>
          <p:nvPr/>
        </p:nvPicPr>
        <p:blipFill>
          <a:blip r:embed="rId2"/>
          <a:stretch>
            <a:fillRect/>
          </a:stretch>
        </p:blipFill>
        <p:spPr>
          <a:xfrm>
            <a:off x="243477" y="419339"/>
            <a:ext cx="5574231" cy="6174210"/>
          </a:xfrm>
          <a:prstGeom prst="rect">
            <a:avLst/>
          </a:prstGeom>
        </p:spPr>
      </p:pic>
      <p:pic>
        <p:nvPicPr>
          <p:cNvPr id="8" name="Picture 7">
            <a:extLst>
              <a:ext uri="{FF2B5EF4-FFF2-40B4-BE49-F238E27FC236}">
                <a16:creationId xmlns:a16="http://schemas.microsoft.com/office/drawing/2014/main" id="{004034BE-CB96-4187-F081-1B5C118E4608}"/>
              </a:ext>
            </a:extLst>
          </p:cNvPr>
          <p:cNvPicPr>
            <a:picLocks noChangeAspect="1"/>
          </p:cNvPicPr>
          <p:nvPr/>
        </p:nvPicPr>
        <p:blipFill>
          <a:blip r:embed="rId3"/>
          <a:stretch>
            <a:fillRect/>
          </a:stretch>
        </p:blipFill>
        <p:spPr>
          <a:xfrm>
            <a:off x="5817708" y="562163"/>
            <a:ext cx="6210838" cy="5204911"/>
          </a:xfrm>
          <a:prstGeom prst="rect">
            <a:avLst/>
          </a:prstGeom>
        </p:spPr>
      </p:pic>
      <p:sp>
        <p:nvSpPr>
          <p:cNvPr id="2" name="TextBox 1">
            <a:extLst>
              <a:ext uri="{FF2B5EF4-FFF2-40B4-BE49-F238E27FC236}">
                <a16:creationId xmlns:a16="http://schemas.microsoft.com/office/drawing/2014/main" id="{AB84CBBA-FC48-A350-31BE-F4C8D3D06A07}"/>
              </a:ext>
            </a:extLst>
          </p:cNvPr>
          <p:cNvSpPr txBox="1"/>
          <p:nvPr/>
        </p:nvSpPr>
        <p:spPr>
          <a:xfrm>
            <a:off x="11670231" y="6630908"/>
            <a:ext cx="529576" cy="215444"/>
          </a:xfrm>
          <a:prstGeom prst="rect">
            <a:avLst/>
          </a:prstGeom>
          <a:noFill/>
        </p:spPr>
        <p:txBody>
          <a:bodyPr wrap="square" rtlCol="0">
            <a:spAutoFit/>
          </a:bodyPr>
          <a:lstStyle/>
          <a:p>
            <a:pPr>
              <a:spcAft>
                <a:spcPts val="600"/>
              </a:spcAft>
            </a:pPr>
            <a:r>
              <a:rPr lang="en-GB" sz="800" i="1" dirty="0">
                <a:solidFill>
                  <a:srgbClr val="002060"/>
                </a:solidFill>
              </a:rPr>
              <a:t>16 / 47</a:t>
            </a:r>
            <a:endParaRPr lang="en-US" sz="800" i="1" dirty="0">
              <a:solidFill>
                <a:srgbClr val="002060"/>
              </a:solidFill>
            </a:endParaRPr>
          </a:p>
        </p:txBody>
      </p:sp>
    </p:spTree>
    <p:extLst>
      <p:ext uri="{BB962C8B-B14F-4D97-AF65-F5344CB8AC3E}">
        <p14:creationId xmlns:p14="http://schemas.microsoft.com/office/powerpoint/2010/main" val="2762443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C276ED4-3876-419D-F9AC-2F78C6D12F35}"/>
              </a:ext>
            </a:extLst>
          </p:cNvPr>
          <p:cNvSpPr txBox="1">
            <a:spLocks/>
          </p:cNvSpPr>
          <p:nvPr/>
        </p:nvSpPr>
        <p:spPr>
          <a:xfrm>
            <a:off x="521769" y="83471"/>
            <a:ext cx="10972800" cy="274320"/>
          </a:xfrm>
          <a:prstGeom prst="rect">
            <a:avLst/>
          </a:prstGeom>
          <a:gradFill flip="none" rotWithShape="1">
            <a:gsLst>
              <a:gs pos="0">
                <a:schemeClr val="tx2">
                  <a:lumMod val="50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txBody>
          <a:bodyPr vert="horz" lIns="91440" tIns="45720" rIns="91440" bIns="45720" rtlCol="0" anchor="ctr">
            <a:normAutofit/>
          </a:bodyPr>
          <a:lstStyle>
            <a:defPPr>
              <a:defRPr lang="en-US"/>
            </a:defPPr>
            <a:lvl1pPr algn="ctr">
              <a:lnSpc>
                <a:spcPct val="90000"/>
              </a:lnSpc>
              <a:spcBef>
                <a:spcPct val="0"/>
              </a:spcBef>
              <a:buNone/>
              <a:defRPr sz="1200" b="1">
                <a:solidFill>
                  <a:schemeClr val="bg1"/>
                </a:solidFill>
                <a:latin typeface="+mj-lt"/>
                <a:ea typeface="+mj-ea"/>
                <a:cs typeface="Arial" panose="020B0604020202020204" pitchFamily="34" charset="0"/>
              </a:defRPr>
            </a:lvl1pPr>
          </a:lstStyle>
          <a:p>
            <a:r>
              <a:rPr lang="en-GB" dirty="0"/>
              <a:t>(EDA – Plots &amp; Graphs) 2.9 – plotting all the input variables related to target (Heart disease)</a:t>
            </a:r>
            <a:endParaRPr lang="en-US" dirty="0"/>
          </a:p>
        </p:txBody>
      </p:sp>
      <p:sp>
        <p:nvSpPr>
          <p:cNvPr id="4" name="TextBox 3">
            <a:extLst>
              <a:ext uri="{FF2B5EF4-FFF2-40B4-BE49-F238E27FC236}">
                <a16:creationId xmlns:a16="http://schemas.microsoft.com/office/drawing/2014/main" id="{5FEC823F-F255-CD92-384A-5AEE1DC471DD}"/>
              </a:ext>
            </a:extLst>
          </p:cNvPr>
          <p:cNvSpPr txBox="1"/>
          <p:nvPr/>
        </p:nvSpPr>
        <p:spPr>
          <a:xfrm>
            <a:off x="-17086" y="6644408"/>
            <a:ext cx="1836093" cy="230832"/>
          </a:xfrm>
          <a:prstGeom prst="rect">
            <a:avLst/>
          </a:prstGeom>
          <a:noFill/>
        </p:spPr>
        <p:txBody>
          <a:bodyPr wrap="square" rtlCol="0">
            <a:spAutoFit/>
          </a:bodyPr>
          <a:lstStyle/>
          <a:p>
            <a:pPr>
              <a:spcAft>
                <a:spcPts val="600"/>
              </a:spcAft>
            </a:pPr>
            <a:r>
              <a:rPr lang="en-GB" sz="900" i="1" dirty="0">
                <a:solidFill>
                  <a:srgbClr val="C00000"/>
                </a:solidFill>
              </a:rPr>
              <a:t> 15 – May 2023, Arun Ramamurthy</a:t>
            </a:r>
            <a:endParaRPr lang="en-US" sz="900" i="1" dirty="0">
              <a:solidFill>
                <a:srgbClr val="C00000"/>
              </a:solidFill>
            </a:endParaRPr>
          </a:p>
        </p:txBody>
      </p:sp>
      <p:pic>
        <p:nvPicPr>
          <p:cNvPr id="3" name="Picture 2">
            <a:extLst>
              <a:ext uri="{FF2B5EF4-FFF2-40B4-BE49-F238E27FC236}">
                <a16:creationId xmlns:a16="http://schemas.microsoft.com/office/drawing/2014/main" id="{8DC39D8E-8DA7-63AD-F078-F9561540B276}"/>
              </a:ext>
            </a:extLst>
          </p:cNvPr>
          <p:cNvPicPr>
            <a:picLocks noChangeAspect="1"/>
          </p:cNvPicPr>
          <p:nvPr/>
        </p:nvPicPr>
        <p:blipFill>
          <a:blip r:embed="rId2"/>
          <a:stretch>
            <a:fillRect/>
          </a:stretch>
        </p:blipFill>
        <p:spPr>
          <a:xfrm>
            <a:off x="405037" y="742402"/>
            <a:ext cx="5867908" cy="5159187"/>
          </a:xfrm>
          <a:prstGeom prst="rect">
            <a:avLst/>
          </a:prstGeom>
        </p:spPr>
      </p:pic>
      <p:pic>
        <p:nvPicPr>
          <p:cNvPr id="7" name="Picture 6">
            <a:extLst>
              <a:ext uri="{FF2B5EF4-FFF2-40B4-BE49-F238E27FC236}">
                <a16:creationId xmlns:a16="http://schemas.microsoft.com/office/drawing/2014/main" id="{4DE8B694-15ED-0AB8-367A-793E95FEDFFB}"/>
              </a:ext>
            </a:extLst>
          </p:cNvPr>
          <p:cNvPicPr>
            <a:picLocks noChangeAspect="1"/>
          </p:cNvPicPr>
          <p:nvPr/>
        </p:nvPicPr>
        <p:blipFill>
          <a:blip r:embed="rId3"/>
          <a:stretch>
            <a:fillRect/>
          </a:stretch>
        </p:blipFill>
        <p:spPr>
          <a:xfrm>
            <a:off x="6096000" y="742402"/>
            <a:ext cx="5898391" cy="5189670"/>
          </a:xfrm>
          <a:prstGeom prst="rect">
            <a:avLst/>
          </a:prstGeom>
        </p:spPr>
      </p:pic>
      <p:sp>
        <p:nvSpPr>
          <p:cNvPr id="2" name="TextBox 1">
            <a:extLst>
              <a:ext uri="{FF2B5EF4-FFF2-40B4-BE49-F238E27FC236}">
                <a16:creationId xmlns:a16="http://schemas.microsoft.com/office/drawing/2014/main" id="{7850D33C-A195-C6F5-79BD-19540B97CD05}"/>
              </a:ext>
            </a:extLst>
          </p:cNvPr>
          <p:cNvSpPr txBox="1"/>
          <p:nvPr/>
        </p:nvSpPr>
        <p:spPr>
          <a:xfrm>
            <a:off x="11670231" y="6630908"/>
            <a:ext cx="529576" cy="215444"/>
          </a:xfrm>
          <a:prstGeom prst="rect">
            <a:avLst/>
          </a:prstGeom>
          <a:noFill/>
        </p:spPr>
        <p:txBody>
          <a:bodyPr wrap="square" rtlCol="0">
            <a:spAutoFit/>
          </a:bodyPr>
          <a:lstStyle/>
          <a:p>
            <a:pPr>
              <a:spcAft>
                <a:spcPts val="600"/>
              </a:spcAft>
            </a:pPr>
            <a:r>
              <a:rPr lang="en-GB" sz="800" i="1" dirty="0">
                <a:solidFill>
                  <a:srgbClr val="002060"/>
                </a:solidFill>
              </a:rPr>
              <a:t>17 / 47</a:t>
            </a:r>
            <a:endParaRPr lang="en-US" sz="800" i="1" dirty="0">
              <a:solidFill>
                <a:srgbClr val="002060"/>
              </a:solidFill>
            </a:endParaRPr>
          </a:p>
        </p:txBody>
      </p:sp>
    </p:spTree>
    <p:extLst>
      <p:ext uri="{BB962C8B-B14F-4D97-AF65-F5344CB8AC3E}">
        <p14:creationId xmlns:p14="http://schemas.microsoft.com/office/powerpoint/2010/main" val="577288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C276ED4-3876-419D-F9AC-2F78C6D12F35}"/>
              </a:ext>
            </a:extLst>
          </p:cNvPr>
          <p:cNvSpPr txBox="1">
            <a:spLocks/>
          </p:cNvSpPr>
          <p:nvPr/>
        </p:nvSpPr>
        <p:spPr>
          <a:xfrm>
            <a:off x="521769" y="74235"/>
            <a:ext cx="10972800" cy="274320"/>
          </a:xfrm>
          <a:prstGeom prst="rect">
            <a:avLst/>
          </a:prstGeom>
          <a:gradFill flip="none" rotWithShape="1">
            <a:gsLst>
              <a:gs pos="0">
                <a:schemeClr val="tx2">
                  <a:lumMod val="50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txBody>
          <a:bodyPr vert="horz" lIns="91440" tIns="45720" rIns="91440" bIns="45720" rtlCol="0" anchor="ctr">
            <a:normAutofit/>
          </a:bodyPr>
          <a:lstStyle>
            <a:defPPr>
              <a:defRPr lang="en-US"/>
            </a:defPPr>
            <a:lvl1pPr algn="ctr">
              <a:lnSpc>
                <a:spcPct val="90000"/>
              </a:lnSpc>
              <a:spcBef>
                <a:spcPct val="0"/>
              </a:spcBef>
              <a:buNone/>
              <a:defRPr sz="1200" b="1">
                <a:solidFill>
                  <a:schemeClr val="bg1"/>
                </a:solidFill>
                <a:latin typeface="+mj-lt"/>
                <a:ea typeface="+mj-ea"/>
                <a:cs typeface="Arial" panose="020B0604020202020204" pitchFamily="34" charset="0"/>
              </a:defRPr>
            </a:lvl1pPr>
          </a:lstStyle>
          <a:p>
            <a:r>
              <a:rPr lang="en-GB" dirty="0"/>
              <a:t>(EDA – Plots &amp; Graphs) 2.10 – plotting all the input variables related to target (Heart disease)</a:t>
            </a:r>
            <a:endParaRPr lang="en-US" dirty="0"/>
          </a:p>
        </p:txBody>
      </p:sp>
      <p:sp>
        <p:nvSpPr>
          <p:cNvPr id="4" name="TextBox 3">
            <a:extLst>
              <a:ext uri="{FF2B5EF4-FFF2-40B4-BE49-F238E27FC236}">
                <a16:creationId xmlns:a16="http://schemas.microsoft.com/office/drawing/2014/main" id="{5FEC823F-F255-CD92-384A-5AEE1DC471DD}"/>
              </a:ext>
            </a:extLst>
          </p:cNvPr>
          <p:cNvSpPr txBox="1"/>
          <p:nvPr/>
        </p:nvSpPr>
        <p:spPr>
          <a:xfrm>
            <a:off x="-17086" y="6644408"/>
            <a:ext cx="1836093" cy="230832"/>
          </a:xfrm>
          <a:prstGeom prst="rect">
            <a:avLst/>
          </a:prstGeom>
          <a:noFill/>
        </p:spPr>
        <p:txBody>
          <a:bodyPr wrap="square" rtlCol="0">
            <a:spAutoFit/>
          </a:bodyPr>
          <a:lstStyle/>
          <a:p>
            <a:pPr>
              <a:spcAft>
                <a:spcPts val="600"/>
              </a:spcAft>
            </a:pPr>
            <a:r>
              <a:rPr lang="en-GB" sz="900" i="1" dirty="0">
                <a:solidFill>
                  <a:srgbClr val="C00000"/>
                </a:solidFill>
              </a:rPr>
              <a:t> 15 – May 2023, Arun Ramamurthy</a:t>
            </a:r>
            <a:endParaRPr lang="en-US" sz="900" i="1" dirty="0">
              <a:solidFill>
                <a:srgbClr val="C00000"/>
              </a:solidFill>
            </a:endParaRPr>
          </a:p>
        </p:txBody>
      </p:sp>
      <p:pic>
        <p:nvPicPr>
          <p:cNvPr id="5" name="Picture 4">
            <a:extLst>
              <a:ext uri="{FF2B5EF4-FFF2-40B4-BE49-F238E27FC236}">
                <a16:creationId xmlns:a16="http://schemas.microsoft.com/office/drawing/2014/main" id="{53D889AD-11B9-BD5E-905C-652CB0C424B0}"/>
              </a:ext>
            </a:extLst>
          </p:cNvPr>
          <p:cNvPicPr>
            <a:picLocks noChangeAspect="1"/>
          </p:cNvPicPr>
          <p:nvPr/>
        </p:nvPicPr>
        <p:blipFill>
          <a:blip r:embed="rId2"/>
          <a:stretch>
            <a:fillRect/>
          </a:stretch>
        </p:blipFill>
        <p:spPr>
          <a:xfrm>
            <a:off x="204829" y="905685"/>
            <a:ext cx="4821736" cy="4279057"/>
          </a:xfrm>
          <a:prstGeom prst="rect">
            <a:avLst/>
          </a:prstGeom>
        </p:spPr>
      </p:pic>
      <p:pic>
        <p:nvPicPr>
          <p:cNvPr id="10" name="Picture 9">
            <a:extLst>
              <a:ext uri="{FF2B5EF4-FFF2-40B4-BE49-F238E27FC236}">
                <a16:creationId xmlns:a16="http://schemas.microsoft.com/office/drawing/2014/main" id="{429F32B3-151E-FF85-12B6-CA2E6A5EA3A1}"/>
              </a:ext>
            </a:extLst>
          </p:cNvPr>
          <p:cNvPicPr>
            <a:picLocks noChangeAspect="1"/>
          </p:cNvPicPr>
          <p:nvPr/>
        </p:nvPicPr>
        <p:blipFill>
          <a:blip r:embed="rId3"/>
          <a:stretch>
            <a:fillRect/>
          </a:stretch>
        </p:blipFill>
        <p:spPr>
          <a:xfrm>
            <a:off x="4819945" y="394735"/>
            <a:ext cx="3057703" cy="6108970"/>
          </a:xfrm>
          <a:prstGeom prst="rect">
            <a:avLst/>
          </a:prstGeom>
        </p:spPr>
      </p:pic>
      <p:pic>
        <p:nvPicPr>
          <p:cNvPr id="15" name="Picture 14">
            <a:extLst>
              <a:ext uri="{FF2B5EF4-FFF2-40B4-BE49-F238E27FC236}">
                <a16:creationId xmlns:a16="http://schemas.microsoft.com/office/drawing/2014/main" id="{1EC86B72-DB29-9632-C6AF-20128B0801CB}"/>
              </a:ext>
            </a:extLst>
          </p:cNvPr>
          <p:cNvPicPr>
            <a:picLocks noChangeAspect="1"/>
          </p:cNvPicPr>
          <p:nvPr/>
        </p:nvPicPr>
        <p:blipFill>
          <a:blip r:embed="rId4"/>
          <a:stretch>
            <a:fillRect/>
          </a:stretch>
        </p:blipFill>
        <p:spPr>
          <a:xfrm>
            <a:off x="7877648" y="1539076"/>
            <a:ext cx="3848433" cy="3779848"/>
          </a:xfrm>
          <a:prstGeom prst="rect">
            <a:avLst/>
          </a:prstGeom>
        </p:spPr>
      </p:pic>
      <p:sp>
        <p:nvSpPr>
          <p:cNvPr id="2" name="TextBox 1">
            <a:extLst>
              <a:ext uri="{FF2B5EF4-FFF2-40B4-BE49-F238E27FC236}">
                <a16:creationId xmlns:a16="http://schemas.microsoft.com/office/drawing/2014/main" id="{F27E9430-437C-A300-39CD-AEF6EF9BCE16}"/>
              </a:ext>
            </a:extLst>
          </p:cNvPr>
          <p:cNvSpPr txBox="1"/>
          <p:nvPr/>
        </p:nvSpPr>
        <p:spPr>
          <a:xfrm>
            <a:off x="11670231" y="6630908"/>
            <a:ext cx="529576" cy="215444"/>
          </a:xfrm>
          <a:prstGeom prst="rect">
            <a:avLst/>
          </a:prstGeom>
          <a:noFill/>
        </p:spPr>
        <p:txBody>
          <a:bodyPr wrap="square" rtlCol="0">
            <a:spAutoFit/>
          </a:bodyPr>
          <a:lstStyle/>
          <a:p>
            <a:pPr>
              <a:spcAft>
                <a:spcPts val="600"/>
              </a:spcAft>
            </a:pPr>
            <a:r>
              <a:rPr lang="en-GB" sz="800" i="1" dirty="0">
                <a:solidFill>
                  <a:srgbClr val="002060"/>
                </a:solidFill>
              </a:rPr>
              <a:t>18 / 47</a:t>
            </a:r>
            <a:endParaRPr lang="en-US" sz="800" i="1" dirty="0">
              <a:solidFill>
                <a:srgbClr val="002060"/>
              </a:solidFill>
            </a:endParaRPr>
          </a:p>
        </p:txBody>
      </p:sp>
    </p:spTree>
    <p:extLst>
      <p:ext uri="{BB962C8B-B14F-4D97-AF65-F5344CB8AC3E}">
        <p14:creationId xmlns:p14="http://schemas.microsoft.com/office/powerpoint/2010/main" val="225742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ircle(in)">
                                      <p:cBhvr>
                                        <p:cTn id="12" dur="2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circle(in)">
                                      <p:cBhvr>
                                        <p:cTn id="1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C276ED4-3876-419D-F9AC-2F78C6D12F35}"/>
              </a:ext>
            </a:extLst>
          </p:cNvPr>
          <p:cNvSpPr txBox="1">
            <a:spLocks/>
          </p:cNvSpPr>
          <p:nvPr/>
        </p:nvSpPr>
        <p:spPr>
          <a:xfrm>
            <a:off x="521769" y="83471"/>
            <a:ext cx="10972800" cy="274320"/>
          </a:xfrm>
          <a:prstGeom prst="rect">
            <a:avLst/>
          </a:prstGeom>
          <a:gradFill flip="none" rotWithShape="1">
            <a:gsLst>
              <a:gs pos="0">
                <a:schemeClr val="tx2">
                  <a:lumMod val="50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txBody>
          <a:bodyPr vert="horz" lIns="91440" tIns="45720" rIns="91440" bIns="45720" rtlCol="0" anchor="ctr">
            <a:normAutofit/>
          </a:bodyPr>
          <a:lstStyle>
            <a:defPPr>
              <a:defRPr lang="en-US"/>
            </a:defPPr>
            <a:lvl1pPr algn="ctr">
              <a:lnSpc>
                <a:spcPct val="90000"/>
              </a:lnSpc>
              <a:spcBef>
                <a:spcPct val="0"/>
              </a:spcBef>
              <a:buNone/>
              <a:defRPr sz="1200" b="1">
                <a:solidFill>
                  <a:schemeClr val="bg1"/>
                </a:solidFill>
                <a:latin typeface="+mj-lt"/>
                <a:ea typeface="+mj-ea"/>
                <a:cs typeface="Arial" panose="020B0604020202020204" pitchFamily="34" charset="0"/>
              </a:defRPr>
            </a:lvl1pPr>
          </a:lstStyle>
          <a:p>
            <a:r>
              <a:rPr lang="en-GB" dirty="0"/>
              <a:t>(EDA – Plots &amp; Graphs) 2.11 – plotting all the input variables related to target (Heart disease) – Scatter plot from seaborn library + Outliers Z-Score</a:t>
            </a:r>
            <a:endParaRPr lang="en-US" dirty="0"/>
          </a:p>
        </p:txBody>
      </p:sp>
      <p:pic>
        <p:nvPicPr>
          <p:cNvPr id="7" name="Picture 6">
            <a:extLst>
              <a:ext uri="{FF2B5EF4-FFF2-40B4-BE49-F238E27FC236}">
                <a16:creationId xmlns:a16="http://schemas.microsoft.com/office/drawing/2014/main" id="{CD4C8600-B847-2759-2D02-6993C91E53D9}"/>
              </a:ext>
            </a:extLst>
          </p:cNvPr>
          <p:cNvPicPr>
            <a:picLocks noChangeAspect="1"/>
          </p:cNvPicPr>
          <p:nvPr/>
        </p:nvPicPr>
        <p:blipFill>
          <a:blip r:embed="rId2"/>
          <a:stretch>
            <a:fillRect/>
          </a:stretch>
        </p:blipFill>
        <p:spPr>
          <a:xfrm>
            <a:off x="521769" y="413223"/>
            <a:ext cx="4342061" cy="6325640"/>
          </a:xfrm>
          <a:prstGeom prst="rect">
            <a:avLst/>
          </a:prstGeom>
        </p:spPr>
      </p:pic>
      <p:pic>
        <p:nvPicPr>
          <p:cNvPr id="9" name="Picture 8">
            <a:extLst>
              <a:ext uri="{FF2B5EF4-FFF2-40B4-BE49-F238E27FC236}">
                <a16:creationId xmlns:a16="http://schemas.microsoft.com/office/drawing/2014/main" id="{DD5394A9-5CA0-C100-C912-0FAFD36B6D9C}"/>
              </a:ext>
            </a:extLst>
          </p:cNvPr>
          <p:cNvPicPr>
            <a:picLocks noChangeAspect="1"/>
          </p:cNvPicPr>
          <p:nvPr/>
        </p:nvPicPr>
        <p:blipFill>
          <a:blip r:embed="rId3"/>
          <a:stretch>
            <a:fillRect/>
          </a:stretch>
        </p:blipFill>
        <p:spPr>
          <a:xfrm>
            <a:off x="5468632" y="418086"/>
            <a:ext cx="5436399" cy="6154282"/>
          </a:xfrm>
          <a:prstGeom prst="rect">
            <a:avLst/>
          </a:prstGeom>
        </p:spPr>
      </p:pic>
      <p:sp>
        <p:nvSpPr>
          <p:cNvPr id="2" name="TextBox 1">
            <a:extLst>
              <a:ext uri="{FF2B5EF4-FFF2-40B4-BE49-F238E27FC236}">
                <a16:creationId xmlns:a16="http://schemas.microsoft.com/office/drawing/2014/main" id="{049C8745-8BBA-54C2-12B3-9012BCCF84B2}"/>
              </a:ext>
            </a:extLst>
          </p:cNvPr>
          <p:cNvSpPr txBox="1"/>
          <p:nvPr/>
        </p:nvSpPr>
        <p:spPr>
          <a:xfrm>
            <a:off x="11670231" y="6630908"/>
            <a:ext cx="529576" cy="215444"/>
          </a:xfrm>
          <a:prstGeom prst="rect">
            <a:avLst/>
          </a:prstGeom>
          <a:noFill/>
        </p:spPr>
        <p:txBody>
          <a:bodyPr wrap="square" rtlCol="0">
            <a:spAutoFit/>
          </a:bodyPr>
          <a:lstStyle/>
          <a:p>
            <a:pPr>
              <a:spcAft>
                <a:spcPts val="600"/>
              </a:spcAft>
            </a:pPr>
            <a:r>
              <a:rPr lang="en-GB" sz="800" i="1" dirty="0">
                <a:solidFill>
                  <a:srgbClr val="002060"/>
                </a:solidFill>
              </a:rPr>
              <a:t>19 / 47</a:t>
            </a:r>
            <a:endParaRPr lang="en-US" sz="800" i="1" dirty="0">
              <a:solidFill>
                <a:srgbClr val="002060"/>
              </a:solidFill>
            </a:endParaRPr>
          </a:p>
        </p:txBody>
      </p:sp>
    </p:spTree>
    <p:extLst>
      <p:ext uri="{BB962C8B-B14F-4D97-AF65-F5344CB8AC3E}">
        <p14:creationId xmlns:p14="http://schemas.microsoft.com/office/powerpoint/2010/main" val="2307650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ircle(in)">
                                      <p:cBhvr>
                                        <p:cTn id="1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A2DBF-4508-64E9-E96D-AFA85248912A}"/>
              </a:ext>
            </a:extLst>
          </p:cNvPr>
          <p:cNvSpPr>
            <a:spLocks noGrp="1"/>
          </p:cNvSpPr>
          <p:nvPr>
            <p:ph type="title"/>
          </p:nvPr>
        </p:nvSpPr>
        <p:spPr>
          <a:xfrm>
            <a:off x="838200" y="339000"/>
            <a:ext cx="10515600" cy="614478"/>
          </a:xfrm>
        </p:spPr>
        <p:txBody>
          <a:bodyPr>
            <a:normAutofit/>
          </a:bodyPr>
          <a:lstStyle/>
          <a:p>
            <a:r>
              <a:rPr lang="en-GB" sz="2400" dirty="0"/>
              <a:t>FINAL PRESENTATION FOR SUBMISSION</a:t>
            </a:r>
            <a:endParaRPr lang="en-US" sz="2400" dirty="0"/>
          </a:p>
        </p:txBody>
      </p:sp>
      <p:sp>
        <p:nvSpPr>
          <p:cNvPr id="5" name="TextBox 4">
            <a:extLst>
              <a:ext uri="{FF2B5EF4-FFF2-40B4-BE49-F238E27FC236}">
                <a16:creationId xmlns:a16="http://schemas.microsoft.com/office/drawing/2014/main" id="{3083776B-5062-32B7-2FF3-A1774B0E0C8C}"/>
              </a:ext>
            </a:extLst>
          </p:cNvPr>
          <p:cNvSpPr txBox="1"/>
          <p:nvPr/>
        </p:nvSpPr>
        <p:spPr>
          <a:xfrm>
            <a:off x="1846715" y="2326206"/>
            <a:ext cx="8088197" cy="954107"/>
          </a:xfrm>
          <a:prstGeom prst="rect">
            <a:avLst/>
          </a:prstGeom>
          <a:noFill/>
        </p:spPr>
        <p:txBody>
          <a:bodyPr wrap="square" rtlCol="0">
            <a:spAutoFit/>
          </a:bodyPr>
          <a:lstStyle/>
          <a:p>
            <a:pPr algn="ctr"/>
            <a:r>
              <a:rPr lang="en-GB" sz="2800" dirty="0">
                <a:solidFill>
                  <a:schemeClr val="bg1"/>
                </a:solidFill>
                <a:highlight>
                  <a:srgbClr val="008080"/>
                </a:highlight>
              </a:rPr>
              <a:t>“PREDICTING THE MORTALITY CAUSED BY HEART FAILURE USING MACHINE LEARNING MODELS” </a:t>
            </a:r>
          </a:p>
        </p:txBody>
      </p:sp>
      <p:sp>
        <p:nvSpPr>
          <p:cNvPr id="6" name="TextBox 5">
            <a:extLst>
              <a:ext uri="{FF2B5EF4-FFF2-40B4-BE49-F238E27FC236}">
                <a16:creationId xmlns:a16="http://schemas.microsoft.com/office/drawing/2014/main" id="{DAB3EF39-F1D7-094C-A922-664694A22B7A}"/>
              </a:ext>
            </a:extLst>
          </p:cNvPr>
          <p:cNvSpPr txBox="1"/>
          <p:nvPr/>
        </p:nvSpPr>
        <p:spPr>
          <a:xfrm>
            <a:off x="4157220" y="3862147"/>
            <a:ext cx="3619893" cy="646331"/>
          </a:xfrm>
          <a:prstGeom prst="rect">
            <a:avLst/>
          </a:prstGeom>
          <a:noFill/>
        </p:spPr>
        <p:txBody>
          <a:bodyPr wrap="square" rtlCol="0">
            <a:spAutoFit/>
          </a:bodyPr>
          <a:lstStyle/>
          <a:p>
            <a:r>
              <a:rPr lang="en-GB" dirty="0">
                <a:solidFill>
                  <a:srgbClr val="002060"/>
                </a:solidFill>
              </a:rPr>
              <a:t>Prepared by  :  ARUN RAMAMURTHY</a:t>
            </a:r>
          </a:p>
          <a:p>
            <a:r>
              <a:rPr lang="en-GB" dirty="0">
                <a:solidFill>
                  <a:srgbClr val="002060"/>
                </a:solidFill>
              </a:rPr>
              <a:t>Date	      :  15 - May 2023</a:t>
            </a:r>
            <a:endParaRPr lang="en-US" dirty="0">
              <a:solidFill>
                <a:srgbClr val="002060"/>
              </a:solidFill>
            </a:endParaRPr>
          </a:p>
        </p:txBody>
      </p:sp>
      <p:pic>
        <p:nvPicPr>
          <p:cNvPr id="8" name="Picture 7" descr="A picture containing person, plastic, blur&#10;&#10;Description automatically generated">
            <a:extLst>
              <a:ext uri="{FF2B5EF4-FFF2-40B4-BE49-F238E27FC236}">
                <a16:creationId xmlns:a16="http://schemas.microsoft.com/office/drawing/2014/main" id="{17C09C75-9305-520D-8CBB-DD57981ED5A8}"/>
              </a:ext>
            </a:extLst>
          </p:cNvPr>
          <p:cNvPicPr>
            <a:picLocks noChangeAspect="1"/>
          </p:cNvPicPr>
          <p:nvPr/>
        </p:nvPicPr>
        <p:blipFill>
          <a:blip r:embed="rId2"/>
          <a:stretch>
            <a:fillRect/>
          </a:stretch>
        </p:blipFill>
        <p:spPr>
          <a:xfrm>
            <a:off x="4601355" y="4620304"/>
            <a:ext cx="2045516" cy="1487965"/>
          </a:xfrm>
          <a:prstGeom prst="rect">
            <a:avLst/>
          </a:prstGeom>
        </p:spPr>
      </p:pic>
      <p:sp>
        <p:nvSpPr>
          <p:cNvPr id="7" name="TextBox 6">
            <a:extLst>
              <a:ext uri="{FF2B5EF4-FFF2-40B4-BE49-F238E27FC236}">
                <a16:creationId xmlns:a16="http://schemas.microsoft.com/office/drawing/2014/main" id="{ED5ED9E9-029D-485C-421B-6EFBC943D8A2}"/>
              </a:ext>
            </a:extLst>
          </p:cNvPr>
          <p:cNvSpPr txBox="1"/>
          <p:nvPr/>
        </p:nvSpPr>
        <p:spPr>
          <a:xfrm>
            <a:off x="-17086" y="6644408"/>
            <a:ext cx="1836093" cy="230832"/>
          </a:xfrm>
          <a:prstGeom prst="rect">
            <a:avLst/>
          </a:prstGeom>
          <a:noFill/>
        </p:spPr>
        <p:txBody>
          <a:bodyPr wrap="square" rtlCol="0">
            <a:spAutoFit/>
          </a:bodyPr>
          <a:lstStyle/>
          <a:p>
            <a:pPr>
              <a:spcAft>
                <a:spcPts val="600"/>
              </a:spcAft>
            </a:pPr>
            <a:r>
              <a:rPr lang="en-GB" sz="900" i="1" dirty="0">
                <a:solidFill>
                  <a:srgbClr val="C00000"/>
                </a:solidFill>
              </a:rPr>
              <a:t> 15 – May 2023, Arun Ramamurthy</a:t>
            </a:r>
            <a:endParaRPr lang="en-US" sz="900" i="1" dirty="0">
              <a:solidFill>
                <a:srgbClr val="C00000"/>
              </a:solidFill>
            </a:endParaRPr>
          </a:p>
        </p:txBody>
      </p:sp>
    </p:spTree>
    <p:extLst>
      <p:ext uri="{BB962C8B-B14F-4D97-AF65-F5344CB8AC3E}">
        <p14:creationId xmlns:p14="http://schemas.microsoft.com/office/powerpoint/2010/main" val="40928591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C276ED4-3876-419D-F9AC-2F78C6D12F35}"/>
              </a:ext>
            </a:extLst>
          </p:cNvPr>
          <p:cNvSpPr txBox="1">
            <a:spLocks/>
          </p:cNvSpPr>
          <p:nvPr/>
        </p:nvSpPr>
        <p:spPr>
          <a:xfrm>
            <a:off x="521769" y="120415"/>
            <a:ext cx="10972800" cy="274320"/>
          </a:xfrm>
          <a:prstGeom prst="rect">
            <a:avLst/>
          </a:prstGeom>
          <a:gradFill flip="none" rotWithShape="1">
            <a:gsLst>
              <a:gs pos="0">
                <a:schemeClr val="tx2">
                  <a:lumMod val="50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txBody>
          <a:bodyPr vert="horz" lIns="91440" tIns="45720" rIns="91440" bIns="45720" rtlCol="0" anchor="ctr">
            <a:normAutofit/>
          </a:bodyPr>
          <a:lstStyle>
            <a:defPPr>
              <a:defRPr lang="en-US"/>
            </a:defPPr>
            <a:lvl1pPr algn="ctr">
              <a:lnSpc>
                <a:spcPct val="90000"/>
              </a:lnSpc>
              <a:spcBef>
                <a:spcPct val="0"/>
              </a:spcBef>
              <a:buNone/>
              <a:defRPr sz="1200" b="1">
                <a:solidFill>
                  <a:schemeClr val="bg1"/>
                </a:solidFill>
                <a:latin typeface="+mj-lt"/>
                <a:ea typeface="+mj-ea"/>
                <a:cs typeface="Arial" panose="020B0604020202020204" pitchFamily="34" charset="0"/>
              </a:defRPr>
            </a:lvl1pPr>
          </a:lstStyle>
          <a:p>
            <a:r>
              <a:rPr lang="en-GB" dirty="0"/>
              <a:t>(EDA – Plots &amp; Graphs) 2.12 –Finding Outliers &amp; using Z-Score</a:t>
            </a:r>
            <a:endParaRPr lang="en-US" dirty="0"/>
          </a:p>
        </p:txBody>
      </p:sp>
      <p:pic>
        <p:nvPicPr>
          <p:cNvPr id="5" name="Picture 4">
            <a:extLst>
              <a:ext uri="{FF2B5EF4-FFF2-40B4-BE49-F238E27FC236}">
                <a16:creationId xmlns:a16="http://schemas.microsoft.com/office/drawing/2014/main" id="{66FECCBA-B115-1EBC-E66A-B126253A0AE4}"/>
              </a:ext>
            </a:extLst>
          </p:cNvPr>
          <p:cNvPicPr>
            <a:picLocks noChangeAspect="1"/>
          </p:cNvPicPr>
          <p:nvPr/>
        </p:nvPicPr>
        <p:blipFill>
          <a:blip r:embed="rId2"/>
          <a:stretch>
            <a:fillRect/>
          </a:stretch>
        </p:blipFill>
        <p:spPr>
          <a:xfrm>
            <a:off x="7738526" y="383478"/>
            <a:ext cx="2483136" cy="6474522"/>
          </a:xfrm>
          <a:prstGeom prst="rect">
            <a:avLst/>
          </a:prstGeom>
        </p:spPr>
      </p:pic>
      <p:pic>
        <p:nvPicPr>
          <p:cNvPr id="4" name="Picture 3">
            <a:extLst>
              <a:ext uri="{FF2B5EF4-FFF2-40B4-BE49-F238E27FC236}">
                <a16:creationId xmlns:a16="http://schemas.microsoft.com/office/drawing/2014/main" id="{3891B22B-017C-C7E5-731D-16D5896E16E0}"/>
              </a:ext>
            </a:extLst>
          </p:cNvPr>
          <p:cNvPicPr>
            <a:picLocks noChangeAspect="1"/>
          </p:cNvPicPr>
          <p:nvPr/>
        </p:nvPicPr>
        <p:blipFill>
          <a:blip r:embed="rId3"/>
          <a:stretch>
            <a:fillRect/>
          </a:stretch>
        </p:blipFill>
        <p:spPr>
          <a:xfrm>
            <a:off x="689598" y="540769"/>
            <a:ext cx="6873836" cy="5776461"/>
          </a:xfrm>
          <a:prstGeom prst="rect">
            <a:avLst/>
          </a:prstGeom>
        </p:spPr>
      </p:pic>
      <p:sp>
        <p:nvSpPr>
          <p:cNvPr id="2" name="TextBox 1">
            <a:extLst>
              <a:ext uri="{FF2B5EF4-FFF2-40B4-BE49-F238E27FC236}">
                <a16:creationId xmlns:a16="http://schemas.microsoft.com/office/drawing/2014/main" id="{DCD20C3E-7CF1-8D2B-AD3F-8FDFAD4149C7}"/>
              </a:ext>
            </a:extLst>
          </p:cNvPr>
          <p:cNvSpPr txBox="1"/>
          <p:nvPr/>
        </p:nvSpPr>
        <p:spPr>
          <a:xfrm>
            <a:off x="11670231" y="6630908"/>
            <a:ext cx="529576" cy="215444"/>
          </a:xfrm>
          <a:prstGeom prst="rect">
            <a:avLst/>
          </a:prstGeom>
          <a:noFill/>
        </p:spPr>
        <p:txBody>
          <a:bodyPr wrap="square" rtlCol="0">
            <a:spAutoFit/>
          </a:bodyPr>
          <a:lstStyle/>
          <a:p>
            <a:pPr>
              <a:spcAft>
                <a:spcPts val="600"/>
              </a:spcAft>
            </a:pPr>
            <a:r>
              <a:rPr lang="en-GB" sz="800" i="1" dirty="0">
                <a:solidFill>
                  <a:srgbClr val="002060"/>
                </a:solidFill>
              </a:rPr>
              <a:t>20 / 47</a:t>
            </a:r>
            <a:endParaRPr lang="en-US" sz="800" i="1" dirty="0">
              <a:solidFill>
                <a:srgbClr val="002060"/>
              </a:solidFill>
            </a:endParaRPr>
          </a:p>
        </p:txBody>
      </p:sp>
      <p:sp>
        <p:nvSpPr>
          <p:cNvPr id="3" name="TextBox 2">
            <a:extLst>
              <a:ext uri="{FF2B5EF4-FFF2-40B4-BE49-F238E27FC236}">
                <a16:creationId xmlns:a16="http://schemas.microsoft.com/office/drawing/2014/main" id="{A8274AFB-6C86-5D15-E981-FA920EAE45B0}"/>
              </a:ext>
            </a:extLst>
          </p:cNvPr>
          <p:cNvSpPr txBox="1"/>
          <p:nvPr/>
        </p:nvSpPr>
        <p:spPr>
          <a:xfrm>
            <a:off x="-17086" y="6644408"/>
            <a:ext cx="1836093" cy="230832"/>
          </a:xfrm>
          <a:prstGeom prst="rect">
            <a:avLst/>
          </a:prstGeom>
          <a:noFill/>
        </p:spPr>
        <p:txBody>
          <a:bodyPr wrap="square" rtlCol="0">
            <a:spAutoFit/>
          </a:bodyPr>
          <a:lstStyle/>
          <a:p>
            <a:pPr>
              <a:spcAft>
                <a:spcPts val="600"/>
              </a:spcAft>
            </a:pPr>
            <a:r>
              <a:rPr lang="en-GB" sz="900" i="1" dirty="0">
                <a:solidFill>
                  <a:srgbClr val="C00000"/>
                </a:solidFill>
              </a:rPr>
              <a:t> 15 – May 2023, Arun Ramamurthy</a:t>
            </a:r>
            <a:endParaRPr lang="en-US" sz="900" i="1" dirty="0">
              <a:solidFill>
                <a:srgbClr val="C00000"/>
              </a:solidFill>
            </a:endParaRPr>
          </a:p>
        </p:txBody>
      </p:sp>
    </p:spTree>
    <p:extLst>
      <p:ext uri="{BB962C8B-B14F-4D97-AF65-F5344CB8AC3E}">
        <p14:creationId xmlns:p14="http://schemas.microsoft.com/office/powerpoint/2010/main" val="2336586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C276ED4-3876-419D-F9AC-2F78C6D12F35}"/>
              </a:ext>
            </a:extLst>
          </p:cNvPr>
          <p:cNvSpPr txBox="1">
            <a:spLocks/>
          </p:cNvSpPr>
          <p:nvPr/>
        </p:nvSpPr>
        <p:spPr>
          <a:xfrm>
            <a:off x="521769" y="120415"/>
            <a:ext cx="10972800" cy="274320"/>
          </a:xfrm>
          <a:prstGeom prst="rect">
            <a:avLst/>
          </a:prstGeom>
          <a:gradFill flip="none" rotWithShape="1">
            <a:gsLst>
              <a:gs pos="0">
                <a:schemeClr val="tx2">
                  <a:lumMod val="50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txBody>
          <a:bodyPr vert="horz" lIns="91440" tIns="45720" rIns="91440" bIns="45720" rtlCol="0" anchor="ctr">
            <a:normAutofit/>
          </a:bodyPr>
          <a:lstStyle>
            <a:defPPr>
              <a:defRPr lang="en-US"/>
            </a:defPPr>
            <a:lvl1pPr algn="ctr">
              <a:lnSpc>
                <a:spcPct val="90000"/>
              </a:lnSpc>
              <a:spcBef>
                <a:spcPct val="0"/>
              </a:spcBef>
              <a:buNone/>
              <a:defRPr sz="1200" b="1">
                <a:solidFill>
                  <a:schemeClr val="bg1"/>
                </a:solidFill>
                <a:latin typeface="+mj-lt"/>
                <a:ea typeface="+mj-ea"/>
                <a:cs typeface="Arial" panose="020B0604020202020204" pitchFamily="34" charset="0"/>
              </a:defRPr>
            </a:lvl1pPr>
          </a:lstStyle>
          <a:p>
            <a:r>
              <a:rPr lang="en-GB" dirty="0"/>
              <a:t>(EDA – Plots &amp; Graphs) 2.13 –Finding Outliers &amp; using Z-Score</a:t>
            </a:r>
            <a:endParaRPr lang="en-US" dirty="0"/>
          </a:p>
        </p:txBody>
      </p:sp>
      <p:pic>
        <p:nvPicPr>
          <p:cNvPr id="4" name="Picture 3">
            <a:extLst>
              <a:ext uri="{FF2B5EF4-FFF2-40B4-BE49-F238E27FC236}">
                <a16:creationId xmlns:a16="http://schemas.microsoft.com/office/drawing/2014/main" id="{ADE3439E-F306-1307-1ACE-EB311A1C36D6}"/>
              </a:ext>
            </a:extLst>
          </p:cNvPr>
          <p:cNvPicPr>
            <a:picLocks noChangeAspect="1"/>
          </p:cNvPicPr>
          <p:nvPr/>
        </p:nvPicPr>
        <p:blipFill>
          <a:blip r:embed="rId2"/>
          <a:stretch>
            <a:fillRect/>
          </a:stretch>
        </p:blipFill>
        <p:spPr>
          <a:xfrm>
            <a:off x="832554" y="541561"/>
            <a:ext cx="4816257" cy="5624047"/>
          </a:xfrm>
          <a:prstGeom prst="rect">
            <a:avLst/>
          </a:prstGeom>
        </p:spPr>
      </p:pic>
      <p:pic>
        <p:nvPicPr>
          <p:cNvPr id="7" name="Picture 6">
            <a:extLst>
              <a:ext uri="{FF2B5EF4-FFF2-40B4-BE49-F238E27FC236}">
                <a16:creationId xmlns:a16="http://schemas.microsoft.com/office/drawing/2014/main" id="{4B374085-8540-9F35-92D3-A18FDB993C46}"/>
              </a:ext>
            </a:extLst>
          </p:cNvPr>
          <p:cNvPicPr>
            <a:picLocks noChangeAspect="1"/>
          </p:cNvPicPr>
          <p:nvPr/>
        </p:nvPicPr>
        <p:blipFill>
          <a:blip r:embed="rId3"/>
          <a:stretch>
            <a:fillRect/>
          </a:stretch>
        </p:blipFill>
        <p:spPr>
          <a:xfrm>
            <a:off x="6134629" y="394734"/>
            <a:ext cx="3826495" cy="6336733"/>
          </a:xfrm>
          <a:prstGeom prst="rect">
            <a:avLst/>
          </a:prstGeom>
        </p:spPr>
      </p:pic>
      <p:sp>
        <p:nvSpPr>
          <p:cNvPr id="2" name="TextBox 1">
            <a:extLst>
              <a:ext uri="{FF2B5EF4-FFF2-40B4-BE49-F238E27FC236}">
                <a16:creationId xmlns:a16="http://schemas.microsoft.com/office/drawing/2014/main" id="{26666DCE-1D18-D84D-9B54-08C227C0CFCF}"/>
              </a:ext>
            </a:extLst>
          </p:cNvPr>
          <p:cNvSpPr txBox="1"/>
          <p:nvPr/>
        </p:nvSpPr>
        <p:spPr>
          <a:xfrm>
            <a:off x="9961124" y="1246909"/>
            <a:ext cx="1300547" cy="861774"/>
          </a:xfrm>
          <a:prstGeom prst="rect">
            <a:avLst/>
          </a:prstGeom>
          <a:noFill/>
          <a:ln>
            <a:solidFill>
              <a:schemeClr val="accent1">
                <a:shade val="50000"/>
              </a:schemeClr>
            </a:solidFill>
          </a:ln>
        </p:spPr>
        <p:txBody>
          <a:bodyPr wrap="square" rtlCol="0">
            <a:spAutoFit/>
          </a:bodyPr>
          <a:lstStyle/>
          <a:p>
            <a:r>
              <a:rPr lang="en-GB" sz="1000" i="1" dirty="0"/>
              <a:t>The blue marked shows removed rows. Example, row 4 &amp; row 9 are removed as highlighted</a:t>
            </a:r>
            <a:endParaRPr lang="en-US" sz="1000" i="1" dirty="0"/>
          </a:p>
        </p:txBody>
      </p:sp>
      <p:sp>
        <p:nvSpPr>
          <p:cNvPr id="3" name="TextBox 2">
            <a:extLst>
              <a:ext uri="{FF2B5EF4-FFF2-40B4-BE49-F238E27FC236}">
                <a16:creationId xmlns:a16="http://schemas.microsoft.com/office/drawing/2014/main" id="{17BE324E-36BC-3582-3A9C-A0C14681ED59}"/>
              </a:ext>
            </a:extLst>
          </p:cNvPr>
          <p:cNvSpPr txBox="1"/>
          <p:nvPr/>
        </p:nvSpPr>
        <p:spPr>
          <a:xfrm>
            <a:off x="-17086" y="6644408"/>
            <a:ext cx="1836093" cy="230832"/>
          </a:xfrm>
          <a:prstGeom prst="rect">
            <a:avLst/>
          </a:prstGeom>
          <a:noFill/>
        </p:spPr>
        <p:txBody>
          <a:bodyPr wrap="square" rtlCol="0">
            <a:spAutoFit/>
          </a:bodyPr>
          <a:lstStyle/>
          <a:p>
            <a:pPr>
              <a:spcAft>
                <a:spcPts val="600"/>
              </a:spcAft>
            </a:pPr>
            <a:r>
              <a:rPr lang="en-GB" sz="900" i="1" dirty="0">
                <a:solidFill>
                  <a:srgbClr val="C00000"/>
                </a:solidFill>
              </a:rPr>
              <a:t> 15 – May 2023, Arun Ramamurthy</a:t>
            </a:r>
            <a:endParaRPr lang="en-US" sz="900" i="1" dirty="0">
              <a:solidFill>
                <a:srgbClr val="C00000"/>
              </a:solidFill>
            </a:endParaRPr>
          </a:p>
        </p:txBody>
      </p:sp>
      <p:sp>
        <p:nvSpPr>
          <p:cNvPr id="5" name="TextBox 4">
            <a:extLst>
              <a:ext uri="{FF2B5EF4-FFF2-40B4-BE49-F238E27FC236}">
                <a16:creationId xmlns:a16="http://schemas.microsoft.com/office/drawing/2014/main" id="{1D515B79-442C-CF4F-2D40-B3F4E7C1018A}"/>
              </a:ext>
            </a:extLst>
          </p:cNvPr>
          <p:cNvSpPr txBox="1"/>
          <p:nvPr/>
        </p:nvSpPr>
        <p:spPr>
          <a:xfrm>
            <a:off x="11670231" y="6630908"/>
            <a:ext cx="529576" cy="215444"/>
          </a:xfrm>
          <a:prstGeom prst="rect">
            <a:avLst/>
          </a:prstGeom>
          <a:noFill/>
        </p:spPr>
        <p:txBody>
          <a:bodyPr wrap="square" rtlCol="0">
            <a:spAutoFit/>
          </a:bodyPr>
          <a:lstStyle/>
          <a:p>
            <a:pPr>
              <a:spcAft>
                <a:spcPts val="600"/>
              </a:spcAft>
            </a:pPr>
            <a:r>
              <a:rPr lang="en-GB" sz="800" i="1" dirty="0">
                <a:solidFill>
                  <a:srgbClr val="002060"/>
                </a:solidFill>
              </a:rPr>
              <a:t>21 / 47</a:t>
            </a:r>
            <a:endParaRPr lang="en-US" sz="800" i="1" dirty="0">
              <a:solidFill>
                <a:srgbClr val="002060"/>
              </a:solidFill>
            </a:endParaRPr>
          </a:p>
        </p:txBody>
      </p:sp>
    </p:spTree>
    <p:extLst>
      <p:ext uri="{BB962C8B-B14F-4D97-AF65-F5344CB8AC3E}">
        <p14:creationId xmlns:p14="http://schemas.microsoft.com/office/powerpoint/2010/main" val="264295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circle(in)">
                                      <p:cBhvr>
                                        <p:cTn id="1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C276ED4-3876-419D-F9AC-2F78C6D12F35}"/>
              </a:ext>
            </a:extLst>
          </p:cNvPr>
          <p:cNvSpPr txBox="1">
            <a:spLocks/>
          </p:cNvSpPr>
          <p:nvPr/>
        </p:nvSpPr>
        <p:spPr>
          <a:xfrm>
            <a:off x="521769" y="120415"/>
            <a:ext cx="10972800" cy="274320"/>
          </a:xfrm>
          <a:prstGeom prst="rect">
            <a:avLst/>
          </a:prstGeom>
          <a:gradFill flip="none" rotWithShape="1">
            <a:gsLst>
              <a:gs pos="0">
                <a:schemeClr val="tx2">
                  <a:lumMod val="50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txBody>
          <a:bodyPr vert="horz" lIns="91440" tIns="45720" rIns="91440" bIns="45720" rtlCol="0" anchor="ctr">
            <a:normAutofit/>
          </a:bodyPr>
          <a:lstStyle>
            <a:defPPr>
              <a:defRPr lang="en-US"/>
            </a:defPPr>
            <a:lvl1pPr algn="ctr">
              <a:lnSpc>
                <a:spcPct val="90000"/>
              </a:lnSpc>
              <a:spcBef>
                <a:spcPct val="0"/>
              </a:spcBef>
              <a:buNone/>
              <a:defRPr sz="1200" b="1">
                <a:solidFill>
                  <a:schemeClr val="bg1"/>
                </a:solidFill>
                <a:latin typeface="+mj-lt"/>
                <a:ea typeface="+mj-ea"/>
                <a:cs typeface="Arial" panose="020B0604020202020204" pitchFamily="34" charset="0"/>
              </a:defRPr>
            </a:lvl1pPr>
          </a:lstStyle>
          <a:p>
            <a:r>
              <a:rPr lang="en-GB" dirty="0"/>
              <a:t>(EDA – Plots &amp; Graphs) 2.14 – Checking co relation &amp; heatmap after removing outliers</a:t>
            </a:r>
            <a:endParaRPr lang="en-US" dirty="0"/>
          </a:p>
        </p:txBody>
      </p:sp>
      <p:pic>
        <p:nvPicPr>
          <p:cNvPr id="3" name="Picture 2">
            <a:extLst>
              <a:ext uri="{FF2B5EF4-FFF2-40B4-BE49-F238E27FC236}">
                <a16:creationId xmlns:a16="http://schemas.microsoft.com/office/drawing/2014/main" id="{3908B101-E10C-110F-4998-0B8C95E31F34}"/>
              </a:ext>
            </a:extLst>
          </p:cNvPr>
          <p:cNvPicPr>
            <a:picLocks noChangeAspect="1"/>
          </p:cNvPicPr>
          <p:nvPr/>
        </p:nvPicPr>
        <p:blipFill>
          <a:blip r:embed="rId2"/>
          <a:stretch>
            <a:fillRect/>
          </a:stretch>
        </p:blipFill>
        <p:spPr>
          <a:xfrm>
            <a:off x="2191743" y="517285"/>
            <a:ext cx="7414169" cy="6280238"/>
          </a:xfrm>
          <a:prstGeom prst="rect">
            <a:avLst/>
          </a:prstGeom>
        </p:spPr>
      </p:pic>
      <p:sp>
        <p:nvSpPr>
          <p:cNvPr id="2" name="TextBox 1">
            <a:extLst>
              <a:ext uri="{FF2B5EF4-FFF2-40B4-BE49-F238E27FC236}">
                <a16:creationId xmlns:a16="http://schemas.microsoft.com/office/drawing/2014/main" id="{0D6CE31E-8BE8-6AE7-E7AA-30AD29B21ED9}"/>
              </a:ext>
            </a:extLst>
          </p:cNvPr>
          <p:cNvSpPr txBox="1"/>
          <p:nvPr/>
        </p:nvSpPr>
        <p:spPr>
          <a:xfrm>
            <a:off x="-17086" y="6644408"/>
            <a:ext cx="1836093" cy="230832"/>
          </a:xfrm>
          <a:prstGeom prst="rect">
            <a:avLst/>
          </a:prstGeom>
          <a:noFill/>
        </p:spPr>
        <p:txBody>
          <a:bodyPr wrap="square" rtlCol="0">
            <a:spAutoFit/>
          </a:bodyPr>
          <a:lstStyle/>
          <a:p>
            <a:pPr>
              <a:spcAft>
                <a:spcPts val="600"/>
              </a:spcAft>
            </a:pPr>
            <a:r>
              <a:rPr lang="en-GB" sz="900" i="1" dirty="0">
                <a:solidFill>
                  <a:srgbClr val="C00000"/>
                </a:solidFill>
              </a:rPr>
              <a:t> 15 – May 2023, Arun Ramamurthy</a:t>
            </a:r>
            <a:endParaRPr lang="en-US" sz="900" i="1" dirty="0">
              <a:solidFill>
                <a:srgbClr val="C00000"/>
              </a:solidFill>
            </a:endParaRPr>
          </a:p>
        </p:txBody>
      </p:sp>
      <p:sp>
        <p:nvSpPr>
          <p:cNvPr id="4" name="TextBox 3">
            <a:extLst>
              <a:ext uri="{FF2B5EF4-FFF2-40B4-BE49-F238E27FC236}">
                <a16:creationId xmlns:a16="http://schemas.microsoft.com/office/drawing/2014/main" id="{E829E298-C9A8-9866-62A2-5EE3EB8D8A1F}"/>
              </a:ext>
            </a:extLst>
          </p:cNvPr>
          <p:cNvSpPr txBox="1"/>
          <p:nvPr/>
        </p:nvSpPr>
        <p:spPr>
          <a:xfrm>
            <a:off x="11670231" y="6630908"/>
            <a:ext cx="529576" cy="215444"/>
          </a:xfrm>
          <a:prstGeom prst="rect">
            <a:avLst/>
          </a:prstGeom>
          <a:noFill/>
        </p:spPr>
        <p:txBody>
          <a:bodyPr wrap="square" rtlCol="0">
            <a:spAutoFit/>
          </a:bodyPr>
          <a:lstStyle/>
          <a:p>
            <a:pPr>
              <a:spcAft>
                <a:spcPts val="600"/>
              </a:spcAft>
            </a:pPr>
            <a:r>
              <a:rPr lang="en-GB" sz="800" i="1" dirty="0">
                <a:solidFill>
                  <a:srgbClr val="002060"/>
                </a:solidFill>
              </a:rPr>
              <a:t>22 / 47</a:t>
            </a:r>
            <a:endParaRPr lang="en-US" sz="800" i="1" dirty="0">
              <a:solidFill>
                <a:srgbClr val="002060"/>
              </a:solidFill>
            </a:endParaRPr>
          </a:p>
        </p:txBody>
      </p:sp>
    </p:spTree>
    <p:extLst>
      <p:ext uri="{BB962C8B-B14F-4D97-AF65-F5344CB8AC3E}">
        <p14:creationId xmlns:p14="http://schemas.microsoft.com/office/powerpoint/2010/main" val="2730353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C276ED4-3876-419D-F9AC-2F78C6D12F35}"/>
              </a:ext>
            </a:extLst>
          </p:cNvPr>
          <p:cNvSpPr txBox="1">
            <a:spLocks/>
          </p:cNvSpPr>
          <p:nvPr/>
        </p:nvSpPr>
        <p:spPr>
          <a:xfrm>
            <a:off x="521769" y="120415"/>
            <a:ext cx="10972800" cy="274320"/>
          </a:xfrm>
          <a:prstGeom prst="rect">
            <a:avLst/>
          </a:prstGeom>
          <a:gradFill flip="none" rotWithShape="1">
            <a:gsLst>
              <a:gs pos="0">
                <a:schemeClr val="tx2">
                  <a:lumMod val="50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txBody>
          <a:bodyPr vert="horz" lIns="91440" tIns="45720" rIns="91440" bIns="45720" rtlCol="0" anchor="ctr">
            <a:normAutofit/>
          </a:bodyPr>
          <a:lstStyle>
            <a:defPPr>
              <a:defRPr lang="en-US"/>
            </a:defPPr>
            <a:lvl1pPr algn="ctr">
              <a:lnSpc>
                <a:spcPct val="90000"/>
              </a:lnSpc>
              <a:spcBef>
                <a:spcPct val="0"/>
              </a:spcBef>
              <a:buNone/>
              <a:defRPr sz="1200" b="1">
                <a:solidFill>
                  <a:schemeClr val="bg1"/>
                </a:solidFill>
                <a:latin typeface="+mj-lt"/>
                <a:ea typeface="+mj-ea"/>
                <a:cs typeface="Arial" panose="020B0604020202020204" pitchFamily="34" charset="0"/>
              </a:defRPr>
            </a:lvl1pPr>
          </a:lstStyle>
          <a:p>
            <a:r>
              <a:rPr lang="en-GB" dirty="0"/>
              <a:t>(EDA – Plots &amp; Graphs) 2.15 – Checking co relation &amp; heatmap after removing outliers</a:t>
            </a:r>
            <a:endParaRPr lang="en-US" dirty="0"/>
          </a:p>
        </p:txBody>
      </p:sp>
      <p:pic>
        <p:nvPicPr>
          <p:cNvPr id="6" name="Picture 5">
            <a:extLst>
              <a:ext uri="{FF2B5EF4-FFF2-40B4-BE49-F238E27FC236}">
                <a16:creationId xmlns:a16="http://schemas.microsoft.com/office/drawing/2014/main" id="{0D3FDD5A-7171-2CA8-7D4E-8DECA1EBB59E}"/>
              </a:ext>
            </a:extLst>
          </p:cNvPr>
          <p:cNvPicPr>
            <a:picLocks noChangeAspect="1"/>
          </p:cNvPicPr>
          <p:nvPr/>
        </p:nvPicPr>
        <p:blipFill>
          <a:blip r:embed="rId2"/>
          <a:stretch>
            <a:fillRect/>
          </a:stretch>
        </p:blipFill>
        <p:spPr>
          <a:xfrm>
            <a:off x="1197204" y="394735"/>
            <a:ext cx="5354425" cy="6440530"/>
          </a:xfrm>
          <a:prstGeom prst="rect">
            <a:avLst/>
          </a:prstGeom>
          <a:gradFill flip="none" rotWithShape="1">
            <a:gsLst>
              <a:gs pos="0">
                <a:schemeClr val="tx2">
                  <a:lumMod val="50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pic>
      <p:sp>
        <p:nvSpPr>
          <p:cNvPr id="5" name="TextBox 4">
            <a:extLst>
              <a:ext uri="{FF2B5EF4-FFF2-40B4-BE49-F238E27FC236}">
                <a16:creationId xmlns:a16="http://schemas.microsoft.com/office/drawing/2014/main" id="{ECE4E32E-9B88-9FD1-A0B7-6B6B2F77B6D5}"/>
              </a:ext>
            </a:extLst>
          </p:cNvPr>
          <p:cNvSpPr txBox="1"/>
          <p:nvPr/>
        </p:nvSpPr>
        <p:spPr>
          <a:xfrm>
            <a:off x="7516458" y="2301183"/>
            <a:ext cx="2607929" cy="1754326"/>
          </a:xfrm>
          <a:prstGeom prst="rect">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solidFill>
              <a:schemeClr val="accent1">
                <a:shade val="50000"/>
              </a:schemeClr>
            </a:solidFill>
          </a:ln>
        </p:spPr>
        <p:txBody>
          <a:bodyPr wrap="square" rtlCol="0">
            <a:spAutoFit/>
          </a:bodyPr>
          <a:lstStyle/>
          <a:p>
            <a:r>
              <a:rPr lang="en-GB" sz="900" b="1" i="1" u="sng" dirty="0">
                <a:solidFill>
                  <a:srgbClr val="C00000"/>
                </a:solidFill>
              </a:rPr>
              <a:t>Conclusion from Heatmap (co-relation) statistics: (As mentioned earlier)</a:t>
            </a:r>
          </a:p>
          <a:p>
            <a:endParaRPr lang="en-GB" sz="900" i="1" u="sng" dirty="0"/>
          </a:p>
          <a:p>
            <a:r>
              <a:rPr lang="en-GB" sz="900" dirty="0">
                <a:highlight>
                  <a:srgbClr val="2CF8E5"/>
                </a:highlight>
              </a:rPr>
              <a:t>In our dataset, “</a:t>
            </a:r>
            <a:r>
              <a:rPr lang="en-GB" sz="900" b="1" dirty="0">
                <a:highlight>
                  <a:srgbClr val="2CF8E5"/>
                </a:highlight>
              </a:rPr>
              <a:t>Age”</a:t>
            </a:r>
            <a:r>
              <a:rPr lang="en-GB" sz="900" dirty="0">
                <a:highlight>
                  <a:srgbClr val="2CF8E5"/>
                </a:highlight>
              </a:rPr>
              <a:t> &amp; </a:t>
            </a:r>
            <a:r>
              <a:rPr lang="en-GB" sz="900" b="1" dirty="0">
                <a:highlight>
                  <a:srgbClr val="2CF8E5"/>
                </a:highlight>
              </a:rPr>
              <a:t>“SCR”</a:t>
            </a:r>
            <a:r>
              <a:rPr lang="en-GB" sz="900" dirty="0">
                <a:highlight>
                  <a:srgbClr val="2CF8E5"/>
                </a:highlight>
              </a:rPr>
              <a:t> are positively co-related with target variable(as they are showing very light colour)</a:t>
            </a:r>
          </a:p>
          <a:p>
            <a:endParaRPr lang="en-GB" sz="900" dirty="0">
              <a:highlight>
                <a:srgbClr val="00FFFF"/>
              </a:highlight>
            </a:endParaRPr>
          </a:p>
          <a:p>
            <a:r>
              <a:rPr lang="en-GB" sz="900" dirty="0">
                <a:solidFill>
                  <a:schemeClr val="bg1"/>
                </a:solidFill>
                <a:highlight>
                  <a:srgbClr val="000080"/>
                </a:highlight>
              </a:rPr>
              <a:t>“EF” &amp; “</a:t>
            </a:r>
            <a:r>
              <a:rPr lang="en-GB" sz="900" dirty="0" err="1">
                <a:solidFill>
                  <a:schemeClr val="bg1"/>
                </a:solidFill>
                <a:highlight>
                  <a:srgbClr val="000080"/>
                </a:highlight>
              </a:rPr>
              <a:t>S_Sodium</a:t>
            </a:r>
            <a:r>
              <a:rPr lang="en-GB" sz="900" dirty="0">
                <a:solidFill>
                  <a:schemeClr val="bg1"/>
                </a:solidFill>
                <a:highlight>
                  <a:srgbClr val="000080"/>
                </a:highlight>
              </a:rPr>
              <a:t>” are negatively co-related with target variable (as they are showing very dark colour)</a:t>
            </a:r>
          </a:p>
          <a:p>
            <a:endParaRPr lang="en-GB" sz="900" dirty="0">
              <a:solidFill>
                <a:schemeClr val="bg1"/>
              </a:solidFill>
              <a:highlight>
                <a:srgbClr val="000080"/>
              </a:highlight>
            </a:endParaRPr>
          </a:p>
          <a:p>
            <a:r>
              <a:rPr lang="en-GB" sz="900" b="1" dirty="0"/>
              <a:t>The above plot is also showing the same thing</a:t>
            </a:r>
            <a:endParaRPr lang="en-US" sz="900" b="1" dirty="0"/>
          </a:p>
        </p:txBody>
      </p:sp>
      <p:sp>
        <p:nvSpPr>
          <p:cNvPr id="2" name="TextBox 1">
            <a:extLst>
              <a:ext uri="{FF2B5EF4-FFF2-40B4-BE49-F238E27FC236}">
                <a16:creationId xmlns:a16="http://schemas.microsoft.com/office/drawing/2014/main" id="{2B85996B-D611-6E3A-E053-1166FC985E8C}"/>
              </a:ext>
            </a:extLst>
          </p:cNvPr>
          <p:cNvSpPr txBox="1"/>
          <p:nvPr/>
        </p:nvSpPr>
        <p:spPr>
          <a:xfrm>
            <a:off x="11670231" y="6630908"/>
            <a:ext cx="529576" cy="215444"/>
          </a:xfrm>
          <a:prstGeom prst="rect">
            <a:avLst/>
          </a:prstGeom>
          <a:noFill/>
        </p:spPr>
        <p:txBody>
          <a:bodyPr wrap="square" rtlCol="0">
            <a:spAutoFit/>
          </a:bodyPr>
          <a:lstStyle/>
          <a:p>
            <a:pPr>
              <a:spcAft>
                <a:spcPts val="600"/>
              </a:spcAft>
            </a:pPr>
            <a:r>
              <a:rPr lang="en-GB" sz="800" i="1" dirty="0">
                <a:solidFill>
                  <a:srgbClr val="002060"/>
                </a:solidFill>
              </a:rPr>
              <a:t>23 / 47</a:t>
            </a:r>
            <a:endParaRPr lang="en-US" sz="800" i="1" dirty="0">
              <a:solidFill>
                <a:srgbClr val="002060"/>
              </a:solidFill>
            </a:endParaRPr>
          </a:p>
        </p:txBody>
      </p:sp>
    </p:spTree>
    <p:extLst>
      <p:ext uri="{BB962C8B-B14F-4D97-AF65-F5344CB8AC3E}">
        <p14:creationId xmlns:p14="http://schemas.microsoft.com/office/powerpoint/2010/main" val="3543861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C276ED4-3876-419D-F9AC-2F78C6D12F35}"/>
              </a:ext>
            </a:extLst>
          </p:cNvPr>
          <p:cNvSpPr txBox="1">
            <a:spLocks/>
          </p:cNvSpPr>
          <p:nvPr/>
        </p:nvSpPr>
        <p:spPr>
          <a:xfrm>
            <a:off x="521769" y="120415"/>
            <a:ext cx="10972800" cy="274320"/>
          </a:xfrm>
          <a:prstGeom prst="rect">
            <a:avLst/>
          </a:prstGeom>
          <a:gradFill flip="none" rotWithShape="1">
            <a:gsLst>
              <a:gs pos="0">
                <a:schemeClr val="tx2">
                  <a:lumMod val="50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txBody>
          <a:bodyPr vert="horz" lIns="91440" tIns="45720" rIns="91440" bIns="45720" rtlCol="0" anchor="ctr">
            <a:normAutofit/>
          </a:bodyPr>
          <a:lstStyle>
            <a:defPPr>
              <a:defRPr lang="en-US"/>
            </a:defPPr>
            <a:lvl1pPr algn="ctr">
              <a:lnSpc>
                <a:spcPct val="90000"/>
              </a:lnSpc>
              <a:spcBef>
                <a:spcPct val="0"/>
              </a:spcBef>
              <a:buNone/>
              <a:defRPr sz="1200" b="1">
                <a:solidFill>
                  <a:schemeClr val="bg1"/>
                </a:solidFill>
                <a:latin typeface="+mj-lt"/>
                <a:ea typeface="+mj-ea"/>
                <a:cs typeface="Arial" panose="020B0604020202020204" pitchFamily="34" charset="0"/>
              </a:defRPr>
            </a:lvl1pPr>
          </a:lstStyle>
          <a:p>
            <a:r>
              <a:rPr lang="en-GB" dirty="0"/>
              <a:t>(EDA – Plots &amp; Graphs) 2.16 – Check tendency of data after removing outliers + compare few input variables before vs after removing outliers</a:t>
            </a:r>
            <a:endParaRPr lang="en-US" dirty="0"/>
          </a:p>
        </p:txBody>
      </p:sp>
      <p:pic>
        <p:nvPicPr>
          <p:cNvPr id="4" name="Picture 3">
            <a:extLst>
              <a:ext uri="{FF2B5EF4-FFF2-40B4-BE49-F238E27FC236}">
                <a16:creationId xmlns:a16="http://schemas.microsoft.com/office/drawing/2014/main" id="{396E1047-1EE7-C345-D46C-C297FAA9DE1F}"/>
              </a:ext>
            </a:extLst>
          </p:cNvPr>
          <p:cNvPicPr>
            <a:picLocks noChangeAspect="1"/>
          </p:cNvPicPr>
          <p:nvPr/>
        </p:nvPicPr>
        <p:blipFill>
          <a:blip r:embed="rId2"/>
          <a:stretch>
            <a:fillRect/>
          </a:stretch>
        </p:blipFill>
        <p:spPr>
          <a:xfrm>
            <a:off x="159145" y="713371"/>
            <a:ext cx="6170170" cy="4471469"/>
          </a:xfrm>
          <a:prstGeom prst="rect">
            <a:avLst/>
          </a:prstGeom>
        </p:spPr>
      </p:pic>
      <p:pic>
        <p:nvPicPr>
          <p:cNvPr id="7" name="Picture 6">
            <a:extLst>
              <a:ext uri="{FF2B5EF4-FFF2-40B4-BE49-F238E27FC236}">
                <a16:creationId xmlns:a16="http://schemas.microsoft.com/office/drawing/2014/main" id="{F6D98FB2-335E-3AD6-CC2E-5F46540799F3}"/>
              </a:ext>
            </a:extLst>
          </p:cNvPr>
          <p:cNvPicPr>
            <a:picLocks noChangeAspect="1"/>
          </p:cNvPicPr>
          <p:nvPr/>
        </p:nvPicPr>
        <p:blipFill>
          <a:blip r:embed="rId3"/>
          <a:stretch>
            <a:fillRect/>
          </a:stretch>
        </p:blipFill>
        <p:spPr>
          <a:xfrm>
            <a:off x="6406172" y="673905"/>
            <a:ext cx="5702124" cy="4754129"/>
          </a:xfrm>
          <a:prstGeom prst="rect">
            <a:avLst/>
          </a:prstGeom>
        </p:spPr>
      </p:pic>
      <p:pic>
        <p:nvPicPr>
          <p:cNvPr id="9" name="Picture 8">
            <a:extLst>
              <a:ext uri="{FF2B5EF4-FFF2-40B4-BE49-F238E27FC236}">
                <a16:creationId xmlns:a16="http://schemas.microsoft.com/office/drawing/2014/main" id="{ED080C42-7F79-4C0B-D09E-154ED93D9BE9}"/>
              </a:ext>
            </a:extLst>
          </p:cNvPr>
          <p:cNvPicPr>
            <a:picLocks noChangeAspect="1"/>
          </p:cNvPicPr>
          <p:nvPr/>
        </p:nvPicPr>
        <p:blipFill>
          <a:blip r:embed="rId4"/>
          <a:stretch>
            <a:fillRect/>
          </a:stretch>
        </p:blipFill>
        <p:spPr>
          <a:xfrm>
            <a:off x="2607104" y="5503477"/>
            <a:ext cx="6732339" cy="1234108"/>
          </a:xfrm>
          <a:prstGeom prst="rect">
            <a:avLst/>
          </a:prstGeom>
        </p:spPr>
      </p:pic>
      <p:sp>
        <p:nvSpPr>
          <p:cNvPr id="2" name="TextBox 1">
            <a:extLst>
              <a:ext uri="{FF2B5EF4-FFF2-40B4-BE49-F238E27FC236}">
                <a16:creationId xmlns:a16="http://schemas.microsoft.com/office/drawing/2014/main" id="{07EDE5B5-1FDB-7B8E-6005-4B59D2D122C0}"/>
              </a:ext>
            </a:extLst>
          </p:cNvPr>
          <p:cNvSpPr txBox="1"/>
          <p:nvPr/>
        </p:nvSpPr>
        <p:spPr>
          <a:xfrm>
            <a:off x="-17086" y="6644408"/>
            <a:ext cx="1836093" cy="230832"/>
          </a:xfrm>
          <a:prstGeom prst="rect">
            <a:avLst/>
          </a:prstGeom>
          <a:noFill/>
        </p:spPr>
        <p:txBody>
          <a:bodyPr wrap="square" rtlCol="0">
            <a:spAutoFit/>
          </a:bodyPr>
          <a:lstStyle/>
          <a:p>
            <a:pPr>
              <a:spcAft>
                <a:spcPts val="600"/>
              </a:spcAft>
            </a:pPr>
            <a:r>
              <a:rPr lang="en-GB" sz="900" i="1" dirty="0">
                <a:solidFill>
                  <a:srgbClr val="C00000"/>
                </a:solidFill>
              </a:rPr>
              <a:t> 15 – May 2023, Arun Ramamurthy</a:t>
            </a:r>
            <a:endParaRPr lang="en-US" sz="900" i="1" dirty="0">
              <a:solidFill>
                <a:srgbClr val="C00000"/>
              </a:solidFill>
            </a:endParaRPr>
          </a:p>
        </p:txBody>
      </p:sp>
      <p:sp>
        <p:nvSpPr>
          <p:cNvPr id="3" name="TextBox 2">
            <a:extLst>
              <a:ext uri="{FF2B5EF4-FFF2-40B4-BE49-F238E27FC236}">
                <a16:creationId xmlns:a16="http://schemas.microsoft.com/office/drawing/2014/main" id="{BB087480-7B48-7A4B-1C65-74BBA9AECA05}"/>
              </a:ext>
            </a:extLst>
          </p:cNvPr>
          <p:cNvSpPr txBox="1"/>
          <p:nvPr/>
        </p:nvSpPr>
        <p:spPr>
          <a:xfrm>
            <a:off x="11670231" y="6630908"/>
            <a:ext cx="529576" cy="215444"/>
          </a:xfrm>
          <a:prstGeom prst="rect">
            <a:avLst/>
          </a:prstGeom>
          <a:noFill/>
        </p:spPr>
        <p:txBody>
          <a:bodyPr wrap="square" rtlCol="0">
            <a:spAutoFit/>
          </a:bodyPr>
          <a:lstStyle/>
          <a:p>
            <a:pPr>
              <a:spcAft>
                <a:spcPts val="600"/>
              </a:spcAft>
            </a:pPr>
            <a:r>
              <a:rPr lang="en-GB" sz="800" i="1" dirty="0">
                <a:solidFill>
                  <a:srgbClr val="002060"/>
                </a:solidFill>
              </a:rPr>
              <a:t>24 / 47</a:t>
            </a:r>
            <a:endParaRPr lang="en-US" sz="800" i="1" dirty="0">
              <a:solidFill>
                <a:srgbClr val="002060"/>
              </a:solidFill>
            </a:endParaRPr>
          </a:p>
        </p:txBody>
      </p:sp>
    </p:spTree>
    <p:extLst>
      <p:ext uri="{BB962C8B-B14F-4D97-AF65-F5344CB8AC3E}">
        <p14:creationId xmlns:p14="http://schemas.microsoft.com/office/powerpoint/2010/main" val="329402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ircle(in)">
                                      <p:cBhvr>
                                        <p:cTn id="1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Freeform: Shape 39">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2" name="Freeform: Shape 41">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itle 1">
            <a:extLst>
              <a:ext uri="{FF2B5EF4-FFF2-40B4-BE49-F238E27FC236}">
                <a16:creationId xmlns:a16="http://schemas.microsoft.com/office/drawing/2014/main" id="{89837CD4-7C7D-5315-9CB3-72B1CF72272A}"/>
              </a:ext>
            </a:extLst>
          </p:cNvPr>
          <p:cNvSpPr txBox="1">
            <a:spLocks/>
          </p:cNvSpPr>
          <p:nvPr/>
        </p:nvSpPr>
        <p:spPr>
          <a:xfrm>
            <a:off x="438913" y="859536"/>
            <a:ext cx="4832802" cy="1133759"/>
          </a:xfrm>
          <a:prstGeom prst="rect">
            <a:avLst/>
          </a:prstGeom>
          <a:solidFill>
            <a:srgbClr val="F7A600"/>
          </a:solidFill>
        </p:spPr>
        <p:txBody>
          <a:bodyPr vert="horz" lIns="91440" tIns="45720" rIns="91440" bIns="45720" rtlCol="0" anchor="ctr">
            <a:normAutofit/>
          </a:bodyPr>
          <a:lstStyle>
            <a:lvl1pPr algn="ctr" defTabSz="914400" rtl="0" eaLnBrk="1" latinLnBrk="0" hangingPunct="1">
              <a:lnSpc>
                <a:spcPct val="90000"/>
              </a:lnSpc>
              <a:spcBef>
                <a:spcPct val="0"/>
              </a:spcBef>
              <a:buNone/>
              <a:defRPr sz="3200" kern="1200">
                <a:solidFill>
                  <a:schemeClr val="bg1"/>
                </a:solidFill>
                <a:latin typeface="Arial" panose="020B0604020202020204" pitchFamily="34" charset="0"/>
                <a:ea typeface="+mj-ea"/>
                <a:cs typeface="Arial" panose="020B0604020202020204" pitchFamily="34" charset="0"/>
              </a:defRPr>
            </a:lvl1pPr>
          </a:lstStyle>
          <a:p>
            <a:pPr algn="l">
              <a:spcAft>
                <a:spcPts val="600"/>
              </a:spcAft>
            </a:pPr>
            <a:r>
              <a:rPr lang="en-US" sz="2400" dirty="0">
                <a:solidFill>
                  <a:schemeClr val="tx1"/>
                </a:solidFill>
                <a:latin typeface="+mj-lt"/>
                <a:cs typeface="+mj-cs"/>
              </a:rPr>
              <a:t>3. Split Data </a:t>
            </a:r>
          </a:p>
          <a:p>
            <a:pPr algn="l">
              <a:spcAft>
                <a:spcPts val="600"/>
              </a:spcAft>
            </a:pPr>
            <a:r>
              <a:rPr lang="en-US" sz="2400" dirty="0">
                <a:solidFill>
                  <a:schemeClr val="tx1"/>
                </a:solidFill>
                <a:latin typeface="+mj-lt"/>
                <a:cs typeface="+mj-cs"/>
              </a:rPr>
              <a:t>3.1 - Training data &amp; 3.2 - Test data</a:t>
            </a:r>
          </a:p>
        </p:txBody>
      </p:sp>
      <p:sp>
        <p:nvSpPr>
          <p:cNvPr id="44" name="Rectangle 43">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6" name="Rectangle 45">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Content Placeholder 2">
            <a:extLst>
              <a:ext uri="{FF2B5EF4-FFF2-40B4-BE49-F238E27FC236}">
                <a16:creationId xmlns:a16="http://schemas.microsoft.com/office/drawing/2014/main" id="{73392934-6160-BDB6-A132-CE322EF81EA5}"/>
              </a:ext>
            </a:extLst>
          </p:cNvPr>
          <p:cNvSpPr>
            <a:spLocks noGrp="1"/>
          </p:cNvSpPr>
          <p:nvPr>
            <p:ph idx="1"/>
          </p:nvPr>
        </p:nvSpPr>
        <p:spPr>
          <a:xfrm>
            <a:off x="438912" y="2512611"/>
            <a:ext cx="5103472" cy="3664351"/>
          </a:xfrm>
        </p:spPr>
        <p:txBody>
          <a:bodyPr vert="horz" lIns="91440" tIns="45720" rIns="91440" bIns="45720" rtlCol="0">
            <a:normAutofit/>
          </a:bodyPr>
          <a:lstStyle/>
          <a:p>
            <a:pPr marL="0" indent="0">
              <a:buNone/>
            </a:pPr>
            <a:r>
              <a:rPr lang="en-US" sz="1200" dirty="0"/>
              <a:t>The train-test split is a technique for evaluating the performance of a machine learning algorithm.</a:t>
            </a:r>
          </a:p>
          <a:p>
            <a:pPr marL="0" indent="0">
              <a:buNone/>
            </a:pPr>
            <a:r>
              <a:rPr lang="en-US" sz="1200" u="sng" dirty="0"/>
              <a:t>The procedure involves:</a:t>
            </a:r>
          </a:p>
          <a:p>
            <a:pPr>
              <a:buFontTx/>
              <a:buChar char="-"/>
            </a:pPr>
            <a:r>
              <a:rPr lang="en-US" sz="1200" i="1" dirty="0"/>
              <a:t>Divide the data set into two subsets.</a:t>
            </a:r>
          </a:p>
          <a:p>
            <a:pPr>
              <a:buFontTx/>
              <a:buChar char="-"/>
            </a:pPr>
            <a:r>
              <a:rPr lang="en-US" sz="1200" i="1" dirty="0"/>
              <a:t>First subset is used to fit the model and is referred to as the training dataset.</a:t>
            </a:r>
          </a:p>
          <a:p>
            <a:pPr>
              <a:buFontTx/>
              <a:buChar char="-"/>
            </a:pPr>
            <a:r>
              <a:rPr lang="en-US" sz="1200" i="1" dirty="0"/>
              <a:t>Second subset is not used to train the model; instead, the input element of the dataset is provided to the model, then predictions are made and compared to the expected values.</a:t>
            </a:r>
          </a:p>
          <a:p>
            <a:pPr>
              <a:buFontTx/>
              <a:buChar char="-"/>
            </a:pPr>
            <a:r>
              <a:rPr lang="en-US" sz="1200" i="1" dirty="0"/>
              <a:t>The second dataset is referred to as the test dataset.</a:t>
            </a:r>
          </a:p>
          <a:p>
            <a:pPr>
              <a:buFontTx/>
              <a:buChar char="-"/>
            </a:pPr>
            <a:r>
              <a:rPr lang="en-US" sz="1200" i="1" dirty="0"/>
              <a:t>The objective is to estimate the performance of the machine learning model on test data.</a:t>
            </a:r>
          </a:p>
          <a:p>
            <a:pPr>
              <a:buFontTx/>
              <a:buChar char="-"/>
            </a:pPr>
            <a:r>
              <a:rPr lang="en-US" sz="1200" i="1" dirty="0"/>
              <a:t>In this model, we are going to split data on:                                                               </a:t>
            </a:r>
            <a:r>
              <a:rPr lang="en-US" sz="1200" i="1" dirty="0">
                <a:solidFill>
                  <a:srgbClr val="C00000"/>
                </a:solidFill>
              </a:rPr>
              <a:t>Train data : 80 %,     </a:t>
            </a:r>
            <a:r>
              <a:rPr lang="en-US" sz="1200" i="1" dirty="0">
                <a:solidFill>
                  <a:schemeClr val="accent6">
                    <a:lumMod val="50000"/>
                  </a:schemeClr>
                </a:solidFill>
              </a:rPr>
              <a:t>Test data: 20 %</a:t>
            </a:r>
          </a:p>
          <a:p>
            <a:pPr>
              <a:buFontTx/>
              <a:buChar char="-"/>
            </a:pPr>
            <a:r>
              <a:rPr lang="en-US" sz="1200" i="1" dirty="0"/>
              <a:t>We are going to use </a:t>
            </a:r>
            <a:r>
              <a:rPr lang="en-US" sz="1200" b="1" i="1" dirty="0" err="1">
                <a:solidFill>
                  <a:srgbClr val="0070C0"/>
                </a:solidFill>
              </a:rPr>
              <a:t>SKLearn</a:t>
            </a:r>
            <a:r>
              <a:rPr lang="en-US" sz="1200" i="1" dirty="0"/>
              <a:t> library </a:t>
            </a:r>
            <a:r>
              <a:rPr lang="en-US" sz="1200" i="1" dirty="0" err="1">
                <a:solidFill>
                  <a:srgbClr val="0070C0"/>
                </a:solidFill>
              </a:rPr>
              <a:t>train_test_split</a:t>
            </a:r>
            <a:r>
              <a:rPr lang="en-US" sz="1200" i="1" dirty="0">
                <a:solidFill>
                  <a:srgbClr val="0070C0"/>
                </a:solidFill>
              </a:rPr>
              <a:t> </a:t>
            </a:r>
            <a:r>
              <a:rPr lang="en-US" sz="1200" i="1" dirty="0"/>
              <a:t>to perform this task. (Example code is shown in this slide)</a:t>
            </a:r>
          </a:p>
          <a:p>
            <a:pPr marL="0" indent="0">
              <a:buNone/>
            </a:pPr>
            <a:endParaRPr lang="en-US" sz="1200" dirty="0"/>
          </a:p>
          <a:p>
            <a:pPr marL="0" indent="0">
              <a:buNone/>
            </a:pPr>
            <a:endParaRPr lang="en-US" sz="1200" dirty="0"/>
          </a:p>
        </p:txBody>
      </p:sp>
      <p:pic>
        <p:nvPicPr>
          <p:cNvPr id="32" name="Picture 31">
            <a:extLst>
              <a:ext uri="{FF2B5EF4-FFF2-40B4-BE49-F238E27FC236}">
                <a16:creationId xmlns:a16="http://schemas.microsoft.com/office/drawing/2014/main" id="{44F66A4F-6CE5-4403-4298-E7D26799E893}"/>
              </a:ext>
            </a:extLst>
          </p:cNvPr>
          <p:cNvPicPr>
            <a:picLocks noChangeAspect="1"/>
          </p:cNvPicPr>
          <p:nvPr/>
        </p:nvPicPr>
        <p:blipFill>
          <a:blip r:embed="rId2"/>
          <a:stretch>
            <a:fillRect/>
          </a:stretch>
        </p:blipFill>
        <p:spPr>
          <a:xfrm>
            <a:off x="7145674" y="517600"/>
            <a:ext cx="4079106" cy="27432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33" name="Picture 4">
            <a:extLst>
              <a:ext uri="{FF2B5EF4-FFF2-40B4-BE49-F238E27FC236}">
                <a16:creationId xmlns:a16="http://schemas.microsoft.com/office/drawing/2014/main" id="{C6B3AD28-FCF2-FD25-4A07-C2E8A19B798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17369" y="3897939"/>
            <a:ext cx="5135719" cy="161775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 name="TextBox 1">
            <a:extLst>
              <a:ext uri="{FF2B5EF4-FFF2-40B4-BE49-F238E27FC236}">
                <a16:creationId xmlns:a16="http://schemas.microsoft.com/office/drawing/2014/main" id="{3CE5B896-B2A5-70EE-82BA-947694AB8BAF}"/>
              </a:ext>
            </a:extLst>
          </p:cNvPr>
          <p:cNvSpPr txBox="1"/>
          <p:nvPr/>
        </p:nvSpPr>
        <p:spPr>
          <a:xfrm>
            <a:off x="-17086" y="6644408"/>
            <a:ext cx="1836093" cy="230832"/>
          </a:xfrm>
          <a:prstGeom prst="rect">
            <a:avLst/>
          </a:prstGeom>
          <a:noFill/>
        </p:spPr>
        <p:txBody>
          <a:bodyPr wrap="square" rtlCol="0">
            <a:spAutoFit/>
          </a:bodyPr>
          <a:lstStyle/>
          <a:p>
            <a:pPr>
              <a:spcAft>
                <a:spcPts val="600"/>
              </a:spcAft>
            </a:pPr>
            <a:r>
              <a:rPr lang="en-GB" sz="900" i="1" dirty="0">
                <a:solidFill>
                  <a:srgbClr val="C00000"/>
                </a:solidFill>
              </a:rPr>
              <a:t> 15 – May 2023, Arun Ramamurthy</a:t>
            </a:r>
            <a:endParaRPr lang="en-US" sz="900" i="1" dirty="0">
              <a:solidFill>
                <a:srgbClr val="C00000"/>
              </a:solidFill>
            </a:endParaRPr>
          </a:p>
        </p:txBody>
      </p:sp>
      <p:sp>
        <p:nvSpPr>
          <p:cNvPr id="3" name="TextBox 2">
            <a:extLst>
              <a:ext uri="{FF2B5EF4-FFF2-40B4-BE49-F238E27FC236}">
                <a16:creationId xmlns:a16="http://schemas.microsoft.com/office/drawing/2014/main" id="{3FFF933D-9694-CFB9-419C-CBE7CAC645F4}"/>
              </a:ext>
            </a:extLst>
          </p:cNvPr>
          <p:cNvSpPr txBox="1"/>
          <p:nvPr/>
        </p:nvSpPr>
        <p:spPr>
          <a:xfrm>
            <a:off x="11670231" y="6630908"/>
            <a:ext cx="529576" cy="215444"/>
          </a:xfrm>
          <a:prstGeom prst="rect">
            <a:avLst/>
          </a:prstGeom>
          <a:noFill/>
        </p:spPr>
        <p:txBody>
          <a:bodyPr wrap="square" rtlCol="0">
            <a:spAutoFit/>
          </a:bodyPr>
          <a:lstStyle/>
          <a:p>
            <a:pPr>
              <a:spcAft>
                <a:spcPts val="600"/>
              </a:spcAft>
            </a:pPr>
            <a:r>
              <a:rPr lang="en-GB" sz="800" i="1" dirty="0">
                <a:solidFill>
                  <a:srgbClr val="002060"/>
                </a:solidFill>
              </a:rPr>
              <a:t>25 / 47</a:t>
            </a:r>
            <a:endParaRPr lang="en-US" sz="800" i="1" dirty="0">
              <a:solidFill>
                <a:srgbClr val="002060"/>
              </a:solidFill>
            </a:endParaRPr>
          </a:p>
        </p:txBody>
      </p:sp>
    </p:spTree>
    <p:extLst>
      <p:ext uri="{BB962C8B-B14F-4D97-AF65-F5344CB8AC3E}">
        <p14:creationId xmlns:p14="http://schemas.microsoft.com/office/powerpoint/2010/main" val="3000107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Scale>
                                      <p:cBhvr>
                                        <p:cTn id="7" dur="1000" decel="50000" fill="hold">
                                          <p:stCondLst>
                                            <p:cond delay="0"/>
                                          </p:stCondLst>
                                        </p:cTn>
                                        <p:tgtEl>
                                          <p:spTgt spid="31">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1">
                                            <p:txEl>
                                              <p:pRg st="0" end="0"/>
                                            </p:txEl>
                                          </p:spTgt>
                                        </p:tgtEl>
                                        <p:attrNameLst>
                                          <p:attrName>ppt_x</p:attrName>
                                          <p:attrName>ppt_y</p:attrName>
                                        </p:attrNameLst>
                                      </p:cBhvr>
                                    </p:animMotion>
                                    <p:animEffect transition="in" filter="fade">
                                      <p:cBhvr>
                                        <p:cTn id="9" dur="1000"/>
                                        <p:tgtEl>
                                          <p:spTgt spid="31">
                                            <p:txEl>
                                              <p:pRg st="0" end="0"/>
                                            </p:txEl>
                                          </p:spTgt>
                                        </p:tgtEl>
                                      </p:cBhvr>
                                    </p:animEffect>
                                  </p:childTnLst>
                                </p:cTn>
                              </p:par>
                              <p:par>
                                <p:cTn id="10" presetID="52" presetClass="entr" presetSubtype="0" fill="hold" nodeType="withEffect">
                                  <p:stCondLst>
                                    <p:cond delay="0"/>
                                  </p:stCondLst>
                                  <p:childTnLst>
                                    <p:set>
                                      <p:cBhvr>
                                        <p:cTn id="11" dur="1" fill="hold">
                                          <p:stCondLst>
                                            <p:cond delay="0"/>
                                          </p:stCondLst>
                                        </p:cTn>
                                        <p:tgtEl>
                                          <p:spTgt spid="31">
                                            <p:txEl>
                                              <p:pRg st="1" end="1"/>
                                            </p:txEl>
                                          </p:spTgt>
                                        </p:tgtEl>
                                        <p:attrNameLst>
                                          <p:attrName>style.visibility</p:attrName>
                                        </p:attrNameLst>
                                      </p:cBhvr>
                                      <p:to>
                                        <p:strVal val="visible"/>
                                      </p:to>
                                    </p:set>
                                    <p:animScale>
                                      <p:cBhvr>
                                        <p:cTn id="12" dur="1000" decel="50000" fill="hold">
                                          <p:stCondLst>
                                            <p:cond delay="0"/>
                                          </p:stCondLst>
                                        </p:cTn>
                                        <p:tgtEl>
                                          <p:spTgt spid="31">
                                            <p:txEl>
                                              <p:pRg st="1" end="1"/>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31">
                                            <p:txEl>
                                              <p:pRg st="1" end="1"/>
                                            </p:txEl>
                                          </p:spTgt>
                                        </p:tgtEl>
                                        <p:attrNameLst>
                                          <p:attrName>ppt_x</p:attrName>
                                          <p:attrName>ppt_y</p:attrName>
                                        </p:attrNameLst>
                                      </p:cBhvr>
                                    </p:animMotion>
                                    <p:animEffect transition="in" filter="fade">
                                      <p:cBhvr>
                                        <p:cTn id="14" dur="1000"/>
                                        <p:tgtEl>
                                          <p:spTgt spid="31">
                                            <p:txEl>
                                              <p:pRg st="1" end="1"/>
                                            </p:txEl>
                                          </p:spTgt>
                                        </p:tgtEl>
                                      </p:cBhvr>
                                    </p:animEffect>
                                  </p:childTnLst>
                                </p:cTn>
                              </p:par>
                              <p:par>
                                <p:cTn id="15" presetID="52" presetClass="entr" presetSubtype="0" fill="hold" nodeType="withEffect">
                                  <p:stCondLst>
                                    <p:cond delay="0"/>
                                  </p:stCondLst>
                                  <p:childTnLst>
                                    <p:set>
                                      <p:cBhvr>
                                        <p:cTn id="16" dur="1" fill="hold">
                                          <p:stCondLst>
                                            <p:cond delay="0"/>
                                          </p:stCondLst>
                                        </p:cTn>
                                        <p:tgtEl>
                                          <p:spTgt spid="31">
                                            <p:txEl>
                                              <p:pRg st="2" end="2"/>
                                            </p:txEl>
                                          </p:spTgt>
                                        </p:tgtEl>
                                        <p:attrNameLst>
                                          <p:attrName>style.visibility</p:attrName>
                                        </p:attrNameLst>
                                      </p:cBhvr>
                                      <p:to>
                                        <p:strVal val="visible"/>
                                      </p:to>
                                    </p:set>
                                    <p:animScale>
                                      <p:cBhvr>
                                        <p:cTn id="17" dur="1000" decel="50000" fill="hold">
                                          <p:stCondLst>
                                            <p:cond delay="0"/>
                                          </p:stCondLst>
                                        </p:cTn>
                                        <p:tgtEl>
                                          <p:spTgt spid="31">
                                            <p:txEl>
                                              <p:pRg st="2" end="2"/>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31">
                                            <p:txEl>
                                              <p:pRg st="2" end="2"/>
                                            </p:txEl>
                                          </p:spTgt>
                                        </p:tgtEl>
                                        <p:attrNameLst>
                                          <p:attrName>ppt_x</p:attrName>
                                          <p:attrName>ppt_y</p:attrName>
                                        </p:attrNameLst>
                                      </p:cBhvr>
                                    </p:animMotion>
                                    <p:animEffect transition="in" filter="fade">
                                      <p:cBhvr>
                                        <p:cTn id="19" dur="1000"/>
                                        <p:tgtEl>
                                          <p:spTgt spid="31">
                                            <p:txEl>
                                              <p:pRg st="2" end="2"/>
                                            </p:txEl>
                                          </p:spTgt>
                                        </p:tgtEl>
                                      </p:cBhvr>
                                    </p:animEffect>
                                  </p:childTnLst>
                                </p:cTn>
                              </p:par>
                              <p:par>
                                <p:cTn id="20" presetID="52" presetClass="entr" presetSubtype="0" fill="hold" nodeType="withEffect">
                                  <p:stCondLst>
                                    <p:cond delay="0"/>
                                  </p:stCondLst>
                                  <p:childTnLst>
                                    <p:set>
                                      <p:cBhvr>
                                        <p:cTn id="21" dur="1" fill="hold">
                                          <p:stCondLst>
                                            <p:cond delay="0"/>
                                          </p:stCondLst>
                                        </p:cTn>
                                        <p:tgtEl>
                                          <p:spTgt spid="31">
                                            <p:txEl>
                                              <p:pRg st="3" end="3"/>
                                            </p:txEl>
                                          </p:spTgt>
                                        </p:tgtEl>
                                        <p:attrNameLst>
                                          <p:attrName>style.visibility</p:attrName>
                                        </p:attrNameLst>
                                      </p:cBhvr>
                                      <p:to>
                                        <p:strVal val="visible"/>
                                      </p:to>
                                    </p:set>
                                    <p:animScale>
                                      <p:cBhvr>
                                        <p:cTn id="22" dur="1000" decel="50000" fill="hold">
                                          <p:stCondLst>
                                            <p:cond delay="0"/>
                                          </p:stCondLst>
                                        </p:cTn>
                                        <p:tgtEl>
                                          <p:spTgt spid="31">
                                            <p:txEl>
                                              <p:pRg st="3" end="3"/>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31">
                                            <p:txEl>
                                              <p:pRg st="3" end="3"/>
                                            </p:txEl>
                                          </p:spTgt>
                                        </p:tgtEl>
                                        <p:attrNameLst>
                                          <p:attrName>ppt_x</p:attrName>
                                          <p:attrName>ppt_y</p:attrName>
                                        </p:attrNameLst>
                                      </p:cBhvr>
                                    </p:animMotion>
                                    <p:animEffect transition="in" filter="fade">
                                      <p:cBhvr>
                                        <p:cTn id="24" dur="1000"/>
                                        <p:tgtEl>
                                          <p:spTgt spid="31">
                                            <p:txEl>
                                              <p:pRg st="3" end="3"/>
                                            </p:txEl>
                                          </p:spTgt>
                                        </p:tgtEl>
                                      </p:cBhvr>
                                    </p:animEffect>
                                  </p:childTnLst>
                                </p:cTn>
                              </p:par>
                              <p:par>
                                <p:cTn id="25" presetID="52" presetClass="entr" presetSubtype="0" fill="hold" nodeType="withEffect">
                                  <p:stCondLst>
                                    <p:cond delay="0"/>
                                  </p:stCondLst>
                                  <p:childTnLst>
                                    <p:set>
                                      <p:cBhvr>
                                        <p:cTn id="26" dur="1" fill="hold">
                                          <p:stCondLst>
                                            <p:cond delay="0"/>
                                          </p:stCondLst>
                                        </p:cTn>
                                        <p:tgtEl>
                                          <p:spTgt spid="31">
                                            <p:txEl>
                                              <p:pRg st="4" end="4"/>
                                            </p:txEl>
                                          </p:spTgt>
                                        </p:tgtEl>
                                        <p:attrNameLst>
                                          <p:attrName>style.visibility</p:attrName>
                                        </p:attrNameLst>
                                      </p:cBhvr>
                                      <p:to>
                                        <p:strVal val="visible"/>
                                      </p:to>
                                    </p:set>
                                    <p:animScale>
                                      <p:cBhvr>
                                        <p:cTn id="27" dur="1000" decel="50000" fill="hold">
                                          <p:stCondLst>
                                            <p:cond delay="0"/>
                                          </p:stCondLst>
                                        </p:cTn>
                                        <p:tgtEl>
                                          <p:spTgt spid="31">
                                            <p:txEl>
                                              <p:pRg st="4" end="4"/>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1000" decel="50000" fill="hold">
                                          <p:stCondLst>
                                            <p:cond delay="0"/>
                                          </p:stCondLst>
                                        </p:cTn>
                                        <p:tgtEl>
                                          <p:spTgt spid="31">
                                            <p:txEl>
                                              <p:pRg st="4" end="4"/>
                                            </p:txEl>
                                          </p:spTgt>
                                        </p:tgtEl>
                                        <p:attrNameLst>
                                          <p:attrName>ppt_x</p:attrName>
                                          <p:attrName>ppt_y</p:attrName>
                                        </p:attrNameLst>
                                      </p:cBhvr>
                                    </p:animMotion>
                                    <p:animEffect transition="in" filter="fade">
                                      <p:cBhvr>
                                        <p:cTn id="29" dur="1000"/>
                                        <p:tgtEl>
                                          <p:spTgt spid="31">
                                            <p:txEl>
                                              <p:pRg st="4" end="4"/>
                                            </p:txEl>
                                          </p:spTgt>
                                        </p:tgtEl>
                                      </p:cBhvr>
                                    </p:animEffect>
                                  </p:childTnLst>
                                </p:cTn>
                              </p:par>
                              <p:par>
                                <p:cTn id="30" presetID="52" presetClass="entr" presetSubtype="0" fill="hold" nodeType="withEffect">
                                  <p:stCondLst>
                                    <p:cond delay="0"/>
                                  </p:stCondLst>
                                  <p:childTnLst>
                                    <p:set>
                                      <p:cBhvr>
                                        <p:cTn id="31" dur="1" fill="hold">
                                          <p:stCondLst>
                                            <p:cond delay="0"/>
                                          </p:stCondLst>
                                        </p:cTn>
                                        <p:tgtEl>
                                          <p:spTgt spid="31">
                                            <p:txEl>
                                              <p:pRg st="5" end="5"/>
                                            </p:txEl>
                                          </p:spTgt>
                                        </p:tgtEl>
                                        <p:attrNameLst>
                                          <p:attrName>style.visibility</p:attrName>
                                        </p:attrNameLst>
                                      </p:cBhvr>
                                      <p:to>
                                        <p:strVal val="visible"/>
                                      </p:to>
                                    </p:set>
                                    <p:animScale>
                                      <p:cBhvr>
                                        <p:cTn id="32" dur="1000" decel="50000" fill="hold">
                                          <p:stCondLst>
                                            <p:cond delay="0"/>
                                          </p:stCondLst>
                                        </p:cTn>
                                        <p:tgtEl>
                                          <p:spTgt spid="31">
                                            <p:txEl>
                                              <p:pRg st="5" end="5"/>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3" dur="1000" decel="50000" fill="hold">
                                          <p:stCondLst>
                                            <p:cond delay="0"/>
                                          </p:stCondLst>
                                        </p:cTn>
                                        <p:tgtEl>
                                          <p:spTgt spid="31">
                                            <p:txEl>
                                              <p:pRg st="5" end="5"/>
                                            </p:txEl>
                                          </p:spTgt>
                                        </p:tgtEl>
                                        <p:attrNameLst>
                                          <p:attrName>ppt_x</p:attrName>
                                          <p:attrName>ppt_y</p:attrName>
                                        </p:attrNameLst>
                                      </p:cBhvr>
                                    </p:animMotion>
                                    <p:animEffect transition="in" filter="fade">
                                      <p:cBhvr>
                                        <p:cTn id="34" dur="1000"/>
                                        <p:tgtEl>
                                          <p:spTgt spid="31">
                                            <p:txEl>
                                              <p:pRg st="5" end="5"/>
                                            </p:txEl>
                                          </p:spTgt>
                                        </p:tgtEl>
                                      </p:cBhvr>
                                    </p:animEffect>
                                  </p:childTnLst>
                                </p:cTn>
                              </p:par>
                              <p:par>
                                <p:cTn id="35" presetID="52" presetClass="entr" presetSubtype="0" fill="hold" nodeType="withEffect">
                                  <p:stCondLst>
                                    <p:cond delay="0"/>
                                  </p:stCondLst>
                                  <p:childTnLst>
                                    <p:set>
                                      <p:cBhvr>
                                        <p:cTn id="36" dur="1" fill="hold">
                                          <p:stCondLst>
                                            <p:cond delay="0"/>
                                          </p:stCondLst>
                                        </p:cTn>
                                        <p:tgtEl>
                                          <p:spTgt spid="31">
                                            <p:txEl>
                                              <p:pRg st="6" end="6"/>
                                            </p:txEl>
                                          </p:spTgt>
                                        </p:tgtEl>
                                        <p:attrNameLst>
                                          <p:attrName>style.visibility</p:attrName>
                                        </p:attrNameLst>
                                      </p:cBhvr>
                                      <p:to>
                                        <p:strVal val="visible"/>
                                      </p:to>
                                    </p:set>
                                    <p:animScale>
                                      <p:cBhvr>
                                        <p:cTn id="37" dur="1000" decel="50000" fill="hold">
                                          <p:stCondLst>
                                            <p:cond delay="0"/>
                                          </p:stCondLst>
                                        </p:cTn>
                                        <p:tgtEl>
                                          <p:spTgt spid="31">
                                            <p:txEl>
                                              <p:pRg st="6" end="6"/>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1000" decel="50000" fill="hold">
                                          <p:stCondLst>
                                            <p:cond delay="0"/>
                                          </p:stCondLst>
                                        </p:cTn>
                                        <p:tgtEl>
                                          <p:spTgt spid="31">
                                            <p:txEl>
                                              <p:pRg st="6" end="6"/>
                                            </p:txEl>
                                          </p:spTgt>
                                        </p:tgtEl>
                                        <p:attrNameLst>
                                          <p:attrName>ppt_x</p:attrName>
                                          <p:attrName>ppt_y</p:attrName>
                                        </p:attrNameLst>
                                      </p:cBhvr>
                                    </p:animMotion>
                                    <p:animEffect transition="in" filter="fade">
                                      <p:cBhvr>
                                        <p:cTn id="39" dur="1000"/>
                                        <p:tgtEl>
                                          <p:spTgt spid="31">
                                            <p:txEl>
                                              <p:pRg st="6" end="6"/>
                                            </p:txEl>
                                          </p:spTgt>
                                        </p:tgtEl>
                                      </p:cBhvr>
                                    </p:animEffect>
                                  </p:childTnLst>
                                </p:cTn>
                              </p:par>
                              <p:par>
                                <p:cTn id="40" presetID="52" presetClass="entr" presetSubtype="0" fill="hold" nodeType="withEffect">
                                  <p:stCondLst>
                                    <p:cond delay="0"/>
                                  </p:stCondLst>
                                  <p:childTnLst>
                                    <p:set>
                                      <p:cBhvr>
                                        <p:cTn id="41" dur="1" fill="hold">
                                          <p:stCondLst>
                                            <p:cond delay="0"/>
                                          </p:stCondLst>
                                        </p:cTn>
                                        <p:tgtEl>
                                          <p:spTgt spid="31">
                                            <p:txEl>
                                              <p:pRg st="7" end="7"/>
                                            </p:txEl>
                                          </p:spTgt>
                                        </p:tgtEl>
                                        <p:attrNameLst>
                                          <p:attrName>style.visibility</p:attrName>
                                        </p:attrNameLst>
                                      </p:cBhvr>
                                      <p:to>
                                        <p:strVal val="visible"/>
                                      </p:to>
                                    </p:set>
                                    <p:animScale>
                                      <p:cBhvr>
                                        <p:cTn id="42" dur="1000" decel="50000" fill="hold">
                                          <p:stCondLst>
                                            <p:cond delay="0"/>
                                          </p:stCondLst>
                                        </p:cTn>
                                        <p:tgtEl>
                                          <p:spTgt spid="31">
                                            <p:txEl>
                                              <p:pRg st="7" end="7"/>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3" dur="1000" decel="50000" fill="hold">
                                          <p:stCondLst>
                                            <p:cond delay="0"/>
                                          </p:stCondLst>
                                        </p:cTn>
                                        <p:tgtEl>
                                          <p:spTgt spid="31">
                                            <p:txEl>
                                              <p:pRg st="7" end="7"/>
                                            </p:txEl>
                                          </p:spTgt>
                                        </p:tgtEl>
                                        <p:attrNameLst>
                                          <p:attrName>ppt_x</p:attrName>
                                          <p:attrName>ppt_y</p:attrName>
                                        </p:attrNameLst>
                                      </p:cBhvr>
                                    </p:animMotion>
                                    <p:animEffect transition="in" filter="fade">
                                      <p:cBhvr>
                                        <p:cTn id="44" dur="1000"/>
                                        <p:tgtEl>
                                          <p:spTgt spid="31">
                                            <p:txEl>
                                              <p:pRg st="7" end="7"/>
                                            </p:txEl>
                                          </p:spTgt>
                                        </p:tgtEl>
                                      </p:cBhvr>
                                    </p:animEffect>
                                  </p:childTnLst>
                                </p:cTn>
                              </p:par>
                              <p:par>
                                <p:cTn id="45" presetID="52" presetClass="entr" presetSubtype="0" fill="hold" nodeType="withEffect">
                                  <p:stCondLst>
                                    <p:cond delay="0"/>
                                  </p:stCondLst>
                                  <p:childTnLst>
                                    <p:set>
                                      <p:cBhvr>
                                        <p:cTn id="46" dur="1" fill="hold">
                                          <p:stCondLst>
                                            <p:cond delay="0"/>
                                          </p:stCondLst>
                                        </p:cTn>
                                        <p:tgtEl>
                                          <p:spTgt spid="31">
                                            <p:txEl>
                                              <p:pRg st="8" end="8"/>
                                            </p:txEl>
                                          </p:spTgt>
                                        </p:tgtEl>
                                        <p:attrNameLst>
                                          <p:attrName>style.visibility</p:attrName>
                                        </p:attrNameLst>
                                      </p:cBhvr>
                                      <p:to>
                                        <p:strVal val="visible"/>
                                      </p:to>
                                    </p:set>
                                    <p:animScale>
                                      <p:cBhvr>
                                        <p:cTn id="47" dur="1000" decel="50000" fill="hold">
                                          <p:stCondLst>
                                            <p:cond delay="0"/>
                                          </p:stCondLst>
                                        </p:cTn>
                                        <p:tgtEl>
                                          <p:spTgt spid="31">
                                            <p:txEl>
                                              <p:pRg st="8" end="8"/>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8" dur="1000" decel="50000" fill="hold">
                                          <p:stCondLst>
                                            <p:cond delay="0"/>
                                          </p:stCondLst>
                                        </p:cTn>
                                        <p:tgtEl>
                                          <p:spTgt spid="31">
                                            <p:txEl>
                                              <p:pRg st="8" end="8"/>
                                            </p:txEl>
                                          </p:spTgt>
                                        </p:tgtEl>
                                        <p:attrNameLst>
                                          <p:attrName>ppt_x</p:attrName>
                                          <p:attrName>ppt_y</p:attrName>
                                        </p:attrNameLst>
                                      </p:cBhvr>
                                    </p:animMotion>
                                    <p:animEffect transition="in" filter="fade">
                                      <p:cBhvr>
                                        <p:cTn id="49" dur="1000"/>
                                        <p:tgtEl>
                                          <p:spTgt spid="31">
                                            <p:txEl>
                                              <p:pRg st="8" end="8"/>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1" presetClass="entr" presetSubtype="1" fill="hold" nodeType="click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wheel(1)">
                                      <p:cBhvr>
                                        <p:cTn id="54" dur="2000"/>
                                        <p:tgtEl>
                                          <p:spTgt spid="32"/>
                                        </p:tgtEl>
                                      </p:cBhvr>
                                    </p:animEffect>
                                  </p:childTnLst>
                                </p:cTn>
                              </p:par>
                            </p:childTnLst>
                          </p:cTn>
                        </p:par>
                      </p:childTnLst>
                    </p:cTn>
                  </p:par>
                  <p:par>
                    <p:cTn id="55" fill="hold">
                      <p:stCondLst>
                        <p:cond delay="indefinite"/>
                      </p:stCondLst>
                      <p:childTnLst>
                        <p:par>
                          <p:cTn id="56" fill="hold">
                            <p:stCondLst>
                              <p:cond delay="0"/>
                            </p:stCondLst>
                            <p:childTnLst>
                              <p:par>
                                <p:cTn id="57" presetID="21" presetClass="entr" presetSubtype="1" fill="hold" nodeType="click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wheel(1)">
                                      <p:cBhvr>
                                        <p:cTn id="59" dur="2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D02412-CF6B-19F3-4C48-3140A6F99376}"/>
              </a:ext>
            </a:extLst>
          </p:cNvPr>
          <p:cNvSpPr txBox="1">
            <a:spLocks/>
          </p:cNvSpPr>
          <p:nvPr/>
        </p:nvSpPr>
        <p:spPr>
          <a:xfrm>
            <a:off x="521769" y="120415"/>
            <a:ext cx="10972800" cy="274320"/>
          </a:xfrm>
          <a:prstGeom prst="rect">
            <a:avLst/>
          </a:prstGeom>
          <a:gradFill flip="none" rotWithShape="1">
            <a:gsLst>
              <a:gs pos="0">
                <a:schemeClr val="tx2">
                  <a:lumMod val="50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txBody>
          <a:bodyPr vert="horz" lIns="91440" tIns="45720" rIns="91440" bIns="45720" rtlCol="0" anchor="ctr">
            <a:normAutofit/>
          </a:bodyPr>
          <a:lstStyle>
            <a:defPPr>
              <a:defRPr lang="en-US"/>
            </a:defPPr>
            <a:lvl1pPr algn="ctr">
              <a:lnSpc>
                <a:spcPct val="90000"/>
              </a:lnSpc>
              <a:spcBef>
                <a:spcPct val="0"/>
              </a:spcBef>
              <a:buNone/>
              <a:defRPr sz="1200" b="1">
                <a:solidFill>
                  <a:schemeClr val="bg1"/>
                </a:solidFill>
                <a:latin typeface="+mj-lt"/>
                <a:ea typeface="+mj-ea"/>
                <a:cs typeface="Arial" panose="020B0604020202020204" pitchFamily="34" charset="0"/>
              </a:defRPr>
            </a:lvl1pPr>
          </a:lstStyle>
          <a:p>
            <a:r>
              <a:rPr lang="en-GB" dirty="0"/>
              <a:t>3.1 – Split &amp; Training data</a:t>
            </a:r>
            <a:endParaRPr lang="en-US" dirty="0"/>
          </a:p>
        </p:txBody>
      </p:sp>
      <p:pic>
        <p:nvPicPr>
          <p:cNvPr id="6" name="Picture 5">
            <a:extLst>
              <a:ext uri="{FF2B5EF4-FFF2-40B4-BE49-F238E27FC236}">
                <a16:creationId xmlns:a16="http://schemas.microsoft.com/office/drawing/2014/main" id="{033472F0-E7E3-E599-F657-761323ECD710}"/>
              </a:ext>
            </a:extLst>
          </p:cNvPr>
          <p:cNvPicPr>
            <a:picLocks noChangeAspect="1"/>
          </p:cNvPicPr>
          <p:nvPr/>
        </p:nvPicPr>
        <p:blipFill>
          <a:blip r:embed="rId2"/>
          <a:stretch>
            <a:fillRect/>
          </a:stretch>
        </p:blipFill>
        <p:spPr>
          <a:xfrm>
            <a:off x="281436" y="793321"/>
            <a:ext cx="5814564" cy="4823878"/>
          </a:xfrm>
          <a:prstGeom prst="rect">
            <a:avLst/>
          </a:prstGeom>
        </p:spPr>
      </p:pic>
      <p:pic>
        <p:nvPicPr>
          <p:cNvPr id="8" name="Picture 7">
            <a:extLst>
              <a:ext uri="{FF2B5EF4-FFF2-40B4-BE49-F238E27FC236}">
                <a16:creationId xmlns:a16="http://schemas.microsoft.com/office/drawing/2014/main" id="{7B40A22B-3DF2-145F-F202-FB0D78D7F7BE}"/>
              </a:ext>
            </a:extLst>
          </p:cNvPr>
          <p:cNvPicPr>
            <a:picLocks noChangeAspect="1"/>
          </p:cNvPicPr>
          <p:nvPr/>
        </p:nvPicPr>
        <p:blipFill>
          <a:blip r:embed="rId3"/>
          <a:stretch>
            <a:fillRect/>
          </a:stretch>
        </p:blipFill>
        <p:spPr>
          <a:xfrm>
            <a:off x="5687626" y="398448"/>
            <a:ext cx="5806943" cy="6226080"/>
          </a:xfrm>
          <a:prstGeom prst="rect">
            <a:avLst/>
          </a:prstGeom>
        </p:spPr>
      </p:pic>
      <p:sp>
        <p:nvSpPr>
          <p:cNvPr id="2" name="TextBox 1">
            <a:extLst>
              <a:ext uri="{FF2B5EF4-FFF2-40B4-BE49-F238E27FC236}">
                <a16:creationId xmlns:a16="http://schemas.microsoft.com/office/drawing/2014/main" id="{59DEAA23-C608-27D1-1A4E-CCD7FC0DCAA9}"/>
              </a:ext>
            </a:extLst>
          </p:cNvPr>
          <p:cNvSpPr txBox="1"/>
          <p:nvPr/>
        </p:nvSpPr>
        <p:spPr>
          <a:xfrm>
            <a:off x="-17086" y="6644408"/>
            <a:ext cx="1836093" cy="230832"/>
          </a:xfrm>
          <a:prstGeom prst="rect">
            <a:avLst/>
          </a:prstGeom>
          <a:noFill/>
        </p:spPr>
        <p:txBody>
          <a:bodyPr wrap="square" rtlCol="0">
            <a:spAutoFit/>
          </a:bodyPr>
          <a:lstStyle/>
          <a:p>
            <a:pPr>
              <a:spcAft>
                <a:spcPts val="600"/>
              </a:spcAft>
            </a:pPr>
            <a:r>
              <a:rPr lang="en-GB" sz="900" i="1" dirty="0">
                <a:solidFill>
                  <a:srgbClr val="C00000"/>
                </a:solidFill>
              </a:rPr>
              <a:t> 15 – May 2023, Arun Ramamurthy</a:t>
            </a:r>
            <a:endParaRPr lang="en-US" sz="900" i="1" dirty="0">
              <a:solidFill>
                <a:srgbClr val="C00000"/>
              </a:solidFill>
            </a:endParaRPr>
          </a:p>
        </p:txBody>
      </p:sp>
      <p:sp>
        <p:nvSpPr>
          <p:cNvPr id="3" name="TextBox 2">
            <a:extLst>
              <a:ext uri="{FF2B5EF4-FFF2-40B4-BE49-F238E27FC236}">
                <a16:creationId xmlns:a16="http://schemas.microsoft.com/office/drawing/2014/main" id="{DFA2A95F-7D30-CB83-F1CF-E6C0CC1C37B4}"/>
              </a:ext>
            </a:extLst>
          </p:cNvPr>
          <p:cNvSpPr txBox="1"/>
          <p:nvPr/>
        </p:nvSpPr>
        <p:spPr>
          <a:xfrm>
            <a:off x="11670231" y="6630908"/>
            <a:ext cx="529576" cy="215444"/>
          </a:xfrm>
          <a:prstGeom prst="rect">
            <a:avLst/>
          </a:prstGeom>
          <a:noFill/>
        </p:spPr>
        <p:txBody>
          <a:bodyPr wrap="square" rtlCol="0">
            <a:spAutoFit/>
          </a:bodyPr>
          <a:lstStyle/>
          <a:p>
            <a:pPr>
              <a:spcAft>
                <a:spcPts val="600"/>
              </a:spcAft>
            </a:pPr>
            <a:r>
              <a:rPr lang="en-GB" sz="800" i="1" dirty="0">
                <a:solidFill>
                  <a:srgbClr val="002060"/>
                </a:solidFill>
              </a:rPr>
              <a:t>26 / 47</a:t>
            </a:r>
            <a:endParaRPr lang="en-US" sz="800" i="1" dirty="0">
              <a:solidFill>
                <a:srgbClr val="002060"/>
              </a:solidFill>
            </a:endParaRPr>
          </a:p>
        </p:txBody>
      </p:sp>
    </p:spTree>
    <p:extLst>
      <p:ext uri="{BB962C8B-B14F-4D97-AF65-F5344CB8AC3E}">
        <p14:creationId xmlns:p14="http://schemas.microsoft.com/office/powerpoint/2010/main" val="4073617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89837CD4-7C7D-5315-9CB3-72B1CF72272A}"/>
              </a:ext>
            </a:extLst>
          </p:cNvPr>
          <p:cNvSpPr txBox="1">
            <a:spLocks/>
          </p:cNvSpPr>
          <p:nvPr/>
        </p:nvSpPr>
        <p:spPr>
          <a:xfrm>
            <a:off x="340781" y="622389"/>
            <a:ext cx="3535650" cy="625386"/>
          </a:xfrm>
          <a:prstGeom prst="rect">
            <a:avLst/>
          </a:prstGeom>
          <a:solidFill>
            <a:srgbClr val="F7A600"/>
          </a:solidFill>
        </p:spPr>
        <p:txBody>
          <a:bodyPr vert="horz" lIns="91440" tIns="45720" rIns="91440" bIns="45720" rtlCol="0" anchor="ctr">
            <a:normAutofit/>
          </a:bodyPr>
          <a:lstStyle>
            <a:lvl1pPr algn="ctr" defTabSz="914400" rtl="0" eaLnBrk="1" latinLnBrk="0" hangingPunct="1">
              <a:lnSpc>
                <a:spcPct val="90000"/>
              </a:lnSpc>
              <a:spcBef>
                <a:spcPct val="0"/>
              </a:spcBef>
              <a:buNone/>
              <a:defRPr sz="3200" kern="1200">
                <a:solidFill>
                  <a:schemeClr val="bg1"/>
                </a:solidFill>
                <a:latin typeface="Arial" panose="020B0604020202020204" pitchFamily="34" charset="0"/>
                <a:ea typeface="+mj-ea"/>
                <a:cs typeface="Arial" panose="020B0604020202020204" pitchFamily="34" charset="0"/>
              </a:defRPr>
            </a:lvl1pPr>
          </a:lstStyle>
          <a:p>
            <a:pPr algn="l">
              <a:spcAft>
                <a:spcPts val="600"/>
              </a:spcAft>
            </a:pPr>
            <a:r>
              <a:rPr lang="en-US" sz="1800" dirty="0">
                <a:solidFill>
                  <a:schemeClr val="tx1"/>
                </a:solidFill>
                <a:latin typeface="+mj-lt"/>
                <a:cs typeface="+mj-cs"/>
              </a:rPr>
              <a:t>4.1 &amp; 4.2 Supervised learning model and unsupervised learning model</a:t>
            </a:r>
          </a:p>
        </p:txBody>
      </p:sp>
      <p:sp>
        <p:nvSpPr>
          <p:cNvPr id="31" name="Content Placeholder 2">
            <a:extLst>
              <a:ext uri="{FF2B5EF4-FFF2-40B4-BE49-F238E27FC236}">
                <a16:creationId xmlns:a16="http://schemas.microsoft.com/office/drawing/2014/main" id="{73392934-6160-BDB6-A132-CE322EF81EA5}"/>
              </a:ext>
            </a:extLst>
          </p:cNvPr>
          <p:cNvSpPr>
            <a:spLocks noGrp="1"/>
          </p:cNvSpPr>
          <p:nvPr>
            <p:ph idx="1"/>
          </p:nvPr>
        </p:nvSpPr>
        <p:spPr>
          <a:xfrm>
            <a:off x="340781" y="1694417"/>
            <a:ext cx="3694549" cy="4049891"/>
          </a:xfrm>
        </p:spPr>
        <p:txBody>
          <a:bodyPr vert="horz" lIns="91440" tIns="45720" rIns="91440" bIns="45720" rtlCol="0">
            <a:normAutofit fontScale="92500" lnSpcReduction="10000"/>
          </a:bodyPr>
          <a:lstStyle/>
          <a:p>
            <a:pPr marL="0" indent="0">
              <a:buNone/>
            </a:pPr>
            <a:r>
              <a:rPr lang="en-US" sz="1200" dirty="0"/>
              <a:t>Machine learning tasks in are classified into 3 types</a:t>
            </a:r>
          </a:p>
          <a:p>
            <a:pPr>
              <a:buAutoNum type="arabicParenR"/>
            </a:pPr>
            <a:r>
              <a:rPr lang="en-US" sz="1200" dirty="0"/>
              <a:t>Supervised learning </a:t>
            </a:r>
          </a:p>
          <a:p>
            <a:pPr>
              <a:buAutoNum type="arabicParenR"/>
            </a:pPr>
            <a:r>
              <a:rPr lang="en-US" sz="1200" dirty="0"/>
              <a:t>Unsupervised learning </a:t>
            </a:r>
          </a:p>
          <a:p>
            <a:pPr>
              <a:buAutoNum type="arabicParenR"/>
            </a:pPr>
            <a:r>
              <a:rPr lang="en-US" sz="1200" dirty="0"/>
              <a:t>Reinforcement learning</a:t>
            </a:r>
          </a:p>
          <a:p>
            <a:pPr marL="0" indent="0">
              <a:buNone/>
            </a:pPr>
            <a:endParaRPr lang="en-US" sz="1200" i="1" dirty="0"/>
          </a:p>
          <a:p>
            <a:pPr>
              <a:buFontTx/>
              <a:buChar char="-"/>
            </a:pPr>
            <a:r>
              <a:rPr lang="en-US" sz="1200" i="1" dirty="0"/>
              <a:t>In our data set, we can classify this as Supervised learning because, we are going to use Historical / labelled data to produce the output.</a:t>
            </a:r>
          </a:p>
          <a:p>
            <a:pPr>
              <a:buFontTx/>
              <a:buChar char="-"/>
            </a:pPr>
            <a:r>
              <a:rPr lang="en-US" sz="1200" i="1" dirty="0"/>
              <a:t>Unsupervised learning refers to non-availability of “Historical or labelled data to produce the output” - Not applicable to this project</a:t>
            </a:r>
          </a:p>
          <a:p>
            <a:pPr>
              <a:buFontTx/>
              <a:buChar char="-"/>
            </a:pPr>
            <a:r>
              <a:rPr lang="en-US" sz="1200" i="1" dirty="0"/>
              <a:t>Reinforcement learning refers to “output depends on the current input and next input depends on the previous output”. In other words, machine learns from rewards or feedback – Not applicable to this project</a:t>
            </a:r>
          </a:p>
          <a:p>
            <a:pPr marL="0" indent="0">
              <a:buNone/>
            </a:pPr>
            <a:r>
              <a:rPr lang="en-US" sz="1200" i="1" dirty="0">
                <a:solidFill>
                  <a:srgbClr val="C00000"/>
                </a:solidFill>
              </a:rPr>
              <a:t>Supervised learning is divided into 2 methods. Next slides explain further about this.</a:t>
            </a:r>
          </a:p>
          <a:p>
            <a:pPr>
              <a:buFontTx/>
              <a:buChar char="-"/>
            </a:pPr>
            <a:r>
              <a:rPr lang="en-US" sz="1200" b="1" i="1" dirty="0">
                <a:solidFill>
                  <a:srgbClr val="C00000"/>
                </a:solidFill>
              </a:rPr>
              <a:t>Classification</a:t>
            </a:r>
          </a:p>
          <a:p>
            <a:pPr>
              <a:buFontTx/>
              <a:buChar char="-"/>
            </a:pPr>
            <a:r>
              <a:rPr lang="en-US" sz="1200" b="1" i="1" dirty="0">
                <a:solidFill>
                  <a:srgbClr val="C00000"/>
                </a:solidFill>
              </a:rPr>
              <a:t>Regression</a:t>
            </a:r>
          </a:p>
          <a:p>
            <a:pPr marL="0"/>
            <a:endParaRPr lang="en-US" sz="1100" i="1" dirty="0"/>
          </a:p>
          <a:p>
            <a:endParaRPr lang="en-US" sz="1100" i="1" dirty="0"/>
          </a:p>
          <a:p>
            <a:pPr marL="0"/>
            <a:endParaRPr lang="en-US" sz="1100" i="1" dirty="0"/>
          </a:p>
          <a:p>
            <a:pPr marL="0"/>
            <a:endParaRPr lang="en-US" sz="1100" i="1" dirty="0"/>
          </a:p>
        </p:txBody>
      </p:sp>
      <p:pic>
        <p:nvPicPr>
          <p:cNvPr id="3" name="Picture 2" descr="Diagram&#10;&#10;Description automatically generated">
            <a:extLst>
              <a:ext uri="{FF2B5EF4-FFF2-40B4-BE49-F238E27FC236}">
                <a16:creationId xmlns:a16="http://schemas.microsoft.com/office/drawing/2014/main" id="{5C501781-3AC0-A594-64C5-307E4085E39E}"/>
              </a:ext>
            </a:extLst>
          </p:cNvPr>
          <p:cNvPicPr>
            <a:picLocks noChangeAspect="1"/>
          </p:cNvPicPr>
          <p:nvPr/>
        </p:nvPicPr>
        <p:blipFill>
          <a:blip r:embed="rId2"/>
          <a:stretch>
            <a:fillRect/>
          </a:stretch>
        </p:blipFill>
        <p:spPr>
          <a:xfrm>
            <a:off x="4404622" y="1340683"/>
            <a:ext cx="7266631" cy="391543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 name="TextBox 1">
            <a:extLst>
              <a:ext uri="{FF2B5EF4-FFF2-40B4-BE49-F238E27FC236}">
                <a16:creationId xmlns:a16="http://schemas.microsoft.com/office/drawing/2014/main" id="{89544E82-5C21-6F05-F63D-6172F92B60FB}"/>
              </a:ext>
            </a:extLst>
          </p:cNvPr>
          <p:cNvSpPr txBox="1"/>
          <p:nvPr/>
        </p:nvSpPr>
        <p:spPr>
          <a:xfrm>
            <a:off x="-17086" y="6644408"/>
            <a:ext cx="1836093" cy="230832"/>
          </a:xfrm>
          <a:prstGeom prst="rect">
            <a:avLst/>
          </a:prstGeom>
          <a:noFill/>
        </p:spPr>
        <p:txBody>
          <a:bodyPr wrap="square" rtlCol="0">
            <a:spAutoFit/>
          </a:bodyPr>
          <a:lstStyle/>
          <a:p>
            <a:pPr>
              <a:spcAft>
                <a:spcPts val="600"/>
              </a:spcAft>
            </a:pPr>
            <a:r>
              <a:rPr lang="en-GB" sz="900" i="1" dirty="0">
                <a:solidFill>
                  <a:srgbClr val="C00000"/>
                </a:solidFill>
              </a:rPr>
              <a:t> 15 – May 2023, Arun Ramamurthy</a:t>
            </a:r>
            <a:endParaRPr lang="en-US" sz="900" i="1" dirty="0">
              <a:solidFill>
                <a:srgbClr val="C00000"/>
              </a:solidFill>
            </a:endParaRPr>
          </a:p>
        </p:txBody>
      </p:sp>
      <p:sp>
        <p:nvSpPr>
          <p:cNvPr id="5" name="TextBox 4">
            <a:extLst>
              <a:ext uri="{FF2B5EF4-FFF2-40B4-BE49-F238E27FC236}">
                <a16:creationId xmlns:a16="http://schemas.microsoft.com/office/drawing/2014/main" id="{C9C6DF3E-1A3C-B2B4-721F-3FA3FFC39947}"/>
              </a:ext>
            </a:extLst>
          </p:cNvPr>
          <p:cNvSpPr txBox="1"/>
          <p:nvPr/>
        </p:nvSpPr>
        <p:spPr>
          <a:xfrm>
            <a:off x="11670231" y="6630908"/>
            <a:ext cx="529576" cy="215444"/>
          </a:xfrm>
          <a:prstGeom prst="rect">
            <a:avLst/>
          </a:prstGeom>
          <a:noFill/>
        </p:spPr>
        <p:txBody>
          <a:bodyPr wrap="square" rtlCol="0">
            <a:spAutoFit/>
          </a:bodyPr>
          <a:lstStyle/>
          <a:p>
            <a:pPr>
              <a:spcAft>
                <a:spcPts val="600"/>
              </a:spcAft>
            </a:pPr>
            <a:r>
              <a:rPr lang="en-GB" sz="800" i="1" dirty="0">
                <a:solidFill>
                  <a:srgbClr val="002060"/>
                </a:solidFill>
              </a:rPr>
              <a:t>27 / 47</a:t>
            </a:r>
            <a:endParaRPr lang="en-US" sz="800" i="1" dirty="0">
              <a:solidFill>
                <a:srgbClr val="002060"/>
              </a:solidFill>
            </a:endParaRPr>
          </a:p>
        </p:txBody>
      </p:sp>
    </p:spTree>
    <p:extLst>
      <p:ext uri="{BB962C8B-B14F-4D97-AF65-F5344CB8AC3E}">
        <p14:creationId xmlns:p14="http://schemas.microsoft.com/office/powerpoint/2010/main" val="318828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Scale>
                                      <p:cBhvr>
                                        <p:cTn id="7" dur="1000" decel="50000" fill="hold">
                                          <p:stCondLst>
                                            <p:cond delay="0"/>
                                          </p:stCondLst>
                                        </p:cTn>
                                        <p:tgtEl>
                                          <p:spTgt spid="31">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1">
                                            <p:txEl>
                                              <p:pRg st="0" end="0"/>
                                            </p:txEl>
                                          </p:spTgt>
                                        </p:tgtEl>
                                        <p:attrNameLst>
                                          <p:attrName>ppt_x</p:attrName>
                                          <p:attrName>ppt_y</p:attrName>
                                        </p:attrNameLst>
                                      </p:cBhvr>
                                    </p:animMotion>
                                    <p:animEffect transition="in" filter="fade">
                                      <p:cBhvr>
                                        <p:cTn id="9" dur="1000"/>
                                        <p:tgtEl>
                                          <p:spTgt spid="31">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2" presetClass="entr" presetSubtype="0" fill="hold" grpId="0" nodeType="clickEffect">
                                  <p:stCondLst>
                                    <p:cond delay="0"/>
                                  </p:stCondLst>
                                  <p:childTnLst>
                                    <p:set>
                                      <p:cBhvr>
                                        <p:cTn id="13" dur="1" fill="hold">
                                          <p:stCondLst>
                                            <p:cond delay="0"/>
                                          </p:stCondLst>
                                        </p:cTn>
                                        <p:tgtEl>
                                          <p:spTgt spid="31">
                                            <p:txEl>
                                              <p:pRg st="1" end="1"/>
                                            </p:txEl>
                                          </p:spTgt>
                                        </p:tgtEl>
                                        <p:attrNameLst>
                                          <p:attrName>style.visibility</p:attrName>
                                        </p:attrNameLst>
                                      </p:cBhvr>
                                      <p:to>
                                        <p:strVal val="visible"/>
                                      </p:to>
                                    </p:set>
                                    <p:animScale>
                                      <p:cBhvr>
                                        <p:cTn id="14" dur="1000" decel="50000" fill="hold">
                                          <p:stCondLst>
                                            <p:cond delay="0"/>
                                          </p:stCondLst>
                                        </p:cTn>
                                        <p:tgtEl>
                                          <p:spTgt spid="31">
                                            <p:txEl>
                                              <p:pRg st="1" end="1"/>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31">
                                            <p:txEl>
                                              <p:pRg st="1" end="1"/>
                                            </p:txEl>
                                          </p:spTgt>
                                        </p:tgtEl>
                                        <p:attrNameLst>
                                          <p:attrName>ppt_x</p:attrName>
                                          <p:attrName>ppt_y</p:attrName>
                                        </p:attrNameLst>
                                      </p:cBhvr>
                                    </p:animMotion>
                                    <p:animEffect transition="in" filter="fade">
                                      <p:cBhvr>
                                        <p:cTn id="16" dur="1000"/>
                                        <p:tgtEl>
                                          <p:spTgt spid="3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2" presetClass="entr" presetSubtype="0" fill="hold" grpId="0" nodeType="clickEffect">
                                  <p:stCondLst>
                                    <p:cond delay="0"/>
                                  </p:stCondLst>
                                  <p:childTnLst>
                                    <p:set>
                                      <p:cBhvr>
                                        <p:cTn id="20" dur="1" fill="hold">
                                          <p:stCondLst>
                                            <p:cond delay="0"/>
                                          </p:stCondLst>
                                        </p:cTn>
                                        <p:tgtEl>
                                          <p:spTgt spid="31">
                                            <p:txEl>
                                              <p:pRg st="2" end="2"/>
                                            </p:txEl>
                                          </p:spTgt>
                                        </p:tgtEl>
                                        <p:attrNameLst>
                                          <p:attrName>style.visibility</p:attrName>
                                        </p:attrNameLst>
                                      </p:cBhvr>
                                      <p:to>
                                        <p:strVal val="visible"/>
                                      </p:to>
                                    </p:set>
                                    <p:animScale>
                                      <p:cBhvr>
                                        <p:cTn id="21" dur="1000" decel="50000" fill="hold">
                                          <p:stCondLst>
                                            <p:cond delay="0"/>
                                          </p:stCondLst>
                                        </p:cTn>
                                        <p:tgtEl>
                                          <p:spTgt spid="31">
                                            <p:txEl>
                                              <p:pRg st="2" end="2"/>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31">
                                            <p:txEl>
                                              <p:pRg st="2" end="2"/>
                                            </p:txEl>
                                          </p:spTgt>
                                        </p:tgtEl>
                                        <p:attrNameLst>
                                          <p:attrName>ppt_x</p:attrName>
                                          <p:attrName>ppt_y</p:attrName>
                                        </p:attrNameLst>
                                      </p:cBhvr>
                                    </p:animMotion>
                                    <p:animEffect transition="in" filter="fade">
                                      <p:cBhvr>
                                        <p:cTn id="23" dur="1000"/>
                                        <p:tgtEl>
                                          <p:spTgt spid="31">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2" presetClass="entr" presetSubtype="0" fill="hold" grpId="0" nodeType="clickEffect">
                                  <p:stCondLst>
                                    <p:cond delay="0"/>
                                  </p:stCondLst>
                                  <p:childTnLst>
                                    <p:set>
                                      <p:cBhvr>
                                        <p:cTn id="27" dur="1" fill="hold">
                                          <p:stCondLst>
                                            <p:cond delay="0"/>
                                          </p:stCondLst>
                                        </p:cTn>
                                        <p:tgtEl>
                                          <p:spTgt spid="31">
                                            <p:txEl>
                                              <p:pRg st="3" end="3"/>
                                            </p:txEl>
                                          </p:spTgt>
                                        </p:tgtEl>
                                        <p:attrNameLst>
                                          <p:attrName>style.visibility</p:attrName>
                                        </p:attrNameLst>
                                      </p:cBhvr>
                                      <p:to>
                                        <p:strVal val="visible"/>
                                      </p:to>
                                    </p:set>
                                    <p:animScale>
                                      <p:cBhvr>
                                        <p:cTn id="28" dur="1000" decel="50000" fill="hold">
                                          <p:stCondLst>
                                            <p:cond delay="0"/>
                                          </p:stCondLst>
                                        </p:cTn>
                                        <p:tgtEl>
                                          <p:spTgt spid="31">
                                            <p:txEl>
                                              <p:pRg st="3" end="3"/>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9" dur="1000" decel="50000" fill="hold">
                                          <p:stCondLst>
                                            <p:cond delay="0"/>
                                          </p:stCondLst>
                                        </p:cTn>
                                        <p:tgtEl>
                                          <p:spTgt spid="31">
                                            <p:txEl>
                                              <p:pRg st="3" end="3"/>
                                            </p:txEl>
                                          </p:spTgt>
                                        </p:tgtEl>
                                        <p:attrNameLst>
                                          <p:attrName>ppt_x</p:attrName>
                                          <p:attrName>ppt_y</p:attrName>
                                        </p:attrNameLst>
                                      </p:cBhvr>
                                    </p:animMotion>
                                    <p:animEffect transition="in" filter="fade">
                                      <p:cBhvr>
                                        <p:cTn id="30" dur="1000"/>
                                        <p:tgtEl>
                                          <p:spTgt spid="31">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2" presetClass="entr" presetSubtype="0" fill="hold" grpId="0" nodeType="clickEffect">
                                  <p:stCondLst>
                                    <p:cond delay="0"/>
                                  </p:stCondLst>
                                  <p:childTnLst>
                                    <p:set>
                                      <p:cBhvr>
                                        <p:cTn id="34" dur="1" fill="hold">
                                          <p:stCondLst>
                                            <p:cond delay="0"/>
                                          </p:stCondLst>
                                        </p:cTn>
                                        <p:tgtEl>
                                          <p:spTgt spid="31">
                                            <p:txEl>
                                              <p:pRg st="5" end="5"/>
                                            </p:txEl>
                                          </p:spTgt>
                                        </p:tgtEl>
                                        <p:attrNameLst>
                                          <p:attrName>style.visibility</p:attrName>
                                        </p:attrNameLst>
                                      </p:cBhvr>
                                      <p:to>
                                        <p:strVal val="visible"/>
                                      </p:to>
                                    </p:set>
                                    <p:animScale>
                                      <p:cBhvr>
                                        <p:cTn id="35" dur="1000" decel="50000" fill="hold">
                                          <p:stCondLst>
                                            <p:cond delay="0"/>
                                          </p:stCondLst>
                                        </p:cTn>
                                        <p:tgtEl>
                                          <p:spTgt spid="31">
                                            <p:txEl>
                                              <p:pRg st="5" end="5"/>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6" dur="1000" decel="50000" fill="hold">
                                          <p:stCondLst>
                                            <p:cond delay="0"/>
                                          </p:stCondLst>
                                        </p:cTn>
                                        <p:tgtEl>
                                          <p:spTgt spid="31">
                                            <p:txEl>
                                              <p:pRg st="5" end="5"/>
                                            </p:txEl>
                                          </p:spTgt>
                                        </p:tgtEl>
                                        <p:attrNameLst>
                                          <p:attrName>ppt_x</p:attrName>
                                          <p:attrName>ppt_y</p:attrName>
                                        </p:attrNameLst>
                                      </p:cBhvr>
                                    </p:animMotion>
                                    <p:animEffect transition="in" filter="fade">
                                      <p:cBhvr>
                                        <p:cTn id="37" dur="1000"/>
                                        <p:tgtEl>
                                          <p:spTgt spid="31">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2" presetClass="entr" presetSubtype="0" fill="hold" grpId="0" nodeType="clickEffect">
                                  <p:stCondLst>
                                    <p:cond delay="0"/>
                                  </p:stCondLst>
                                  <p:childTnLst>
                                    <p:set>
                                      <p:cBhvr>
                                        <p:cTn id="41" dur="1" fill="hold">
                                          <p:stCondLst>
                                            <p:cond delay="0"/>
                                          </p:stCondLst>
                                        </p:cTn>
                                        <p:tgtEl>
                                          <p:spTgt spid="31">
                                            <p:txEl>
                                              <p:pRg st="6" end="6"/>
                                            </p:txEl>
                                          </p:spTgt>
                                        </p:tgtEl>
                                        <p:attrNameLst>
                                          <p:attrName>style.visibility</p:attrName>
                                        </p:attrNameLst>
                                      </p:cBhvr>
                                      <p:to>
                                        <p:strVal val="visible"/>
                                      </p:to>
                                    </p:set>
                                    <p:animScale>
                                      <p:cBhvr>
                                        <p:cTn id="42" dur="1000" decel="50000" fill="hold">
                                          <p:stCondLst>
                                            <p:cond delay="0"/>
                                          </p:stCondLst>
                                        </p:cTn>
                                        <p:tgtEl>
                                          <p:spTgt spid="31">
                                            <p:txEl>
                                              <p:pRg st="6" end="6"/>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3" dur="1000" decel="50000" fill="hold">
                                          <p:stCondLst>
                                            <p:cond delay="0"/>
                                          </p:stCondLst>
                                        </p:cTn>
                                        <p:tgtEl>
                                          <p:spTgt spid="31">
                                            <p:txEl>
                                              <p:pRg st="6" end="6"/>
                                            </p:txEl>
                                          </p:spTgt>
                                        </p:tgtEl>
                                        <p:attrNameLst>
                                          <p:attrName>ppt_x</p:attrName>
                                          <p:attrName>ppt_y</p:attrName>
                                        </p:attrNameLst>
                                      </p:cBhvr>
                                    </p:animMotion>
                                    <p:animEffect transition="in" filter="fade">
                                      <p:cBhvr>
                                        <p:cTn id="44" dur="1000"/>
                                        <p:tgtEl>
                                          <p:spTgt spid="31">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2" presetClass="entr" presetSubtype="0" fill="hold" grpId="0" nodeType="clickEffect">
                                  <p:stCondLst>
                                    <p:cond delay="0"/>
                                  </p:stCondLst>
                                  <p:childTnLst>
                                    <p:set>
                                      <p:cBhvr>
                                        <p:cTn id="48" dur="1" fill="hold">
                                          <p:stCondLst>
                                            <p:cond delay="0"/>
                                          </p:stCondLst>
                                        </p:cTn>
                                        <p:tgtEl>
                                          <p:spTgt spid="31">
                                            <p:txEl>
                                              <p:pRg st="7" end="7"/>
                                            </p:txEl>
                                          </p:spTgt>
                                        </p:tgtEl>
                                        <p:attrNameLst>
                                          <p:attrName>style.visibility</p:attrName>
                                        </p:attrNameLst>
                                      </p:cBhvr>
                                      <p:to>
                                        <p:strVal val="visible"/>
                                      </p:to>
                                    </p:set>
                                    <p:animScale>
                                      <p:cBhvr>
                                        <p:cTn id="49" dur="1000" decel="50000" fill="hold">
                                          <p:stCondLst>
                                            <p:cond delay="0"/>
                                          </p:stCondLst>
                                        </p:cTn>
                                        <p:tgtEl>
                                          <p:spTgt spid="31">
                                            <p:txEl>
                                              <p:pRg st="7" end="7"/>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0" dur="1000" decel="50000" fill="hold">
                                          <p:stCondLst>
                                            <p:cond delay="0"/>
                                          </p:stCondLst>
                                        </p:cTn>
                                        <p:tgtEl>
                                          <p:spTgt spid="31">
                                            <p:txEl>
                                              <p:pRg st="7" end="7"/>
                                            </p:txEl>
                                          </p:spTgt>
                                        </p:tgtEl>
                                        <p:attrNameLst>
                                          <p:attrName>ppt_x</p:attrName>
                                          <p:attrName>ppt_y</p:attrName>
                                        </p:attrNameLst>
                                      </p:cBhvr>
                                    </p:animMotion>
                                    <p:animEffect transition="in" filter="fade">
                                      <p:cBhvr>
                                        <p:cTn id="51" dur="1000"/>
                                        <p:tgtEl>
                                          <p:spTgt spid="31">
                                            <p:txEl>
                                              <p:pRg st="7" end="7"/>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2" presetClass="entr" presetSubtype="0" fill="hold" grpId="0" nodeType="clickEffect">
                                  <p:stCondLst>
                                    <p:cond delay="0"/>
                                  </p:stCondLst>
                                  <p:childTnLst>
                                    <p:set>
                                      <p:cBhvr>
                                        <p:cTn id="55" dur="1" fill="hold">
                                          <p:stCondLst>
                                            <p:cond delay="0"/>
                                          </p:stCondLst>
                                        </p:cTn>
                                        <p:tgtEl>
                                          <p:spTgt spid="31">
                                            <p:txEl>
                                              <p:pRg st="8" end="8"/>
                                            </p:txEl>
                                          </p:spTgt>
                                        </p:tgtEl>
                                        <p:attrNameLst>
                                          <p:attrName>style.visibility</p:attrName>
                                        </p:attrNameLst>
                                      </p:cBhvr>
                                      <p:to>
                                        <p:strVal val="visible"/>
                                      </p:to>
                                    </p:set>
                                    <p:animScale>
                                      <p:cBhvr>
                                        <p:cTn id="56" dur="1000" decel="50000" fill="hold">
                                          <p:stCondLst>
                                            <p:cond delay="0"/>
                                          </p:stCondLst>
                                        </p:cTn>
                                        <p:tgtEl>
                                          <p:spTgt spid="31">
                                            <p:txEl>
                                              <p:pRg st="8" end="8"/>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7" dur="1000" decel="50000" fill="hold">
                                          <p:stCondLst>
                                            <p:cond delay="0"/>
                                          </p:stCondLst>
                                        </p:cTn>
                                        <p:tgtEl>
                                          <p:spTgt spid="31">
                                            <p:txEl>
                                              <p:pRg st="8" end="8"/>
                                            </p:txEl>
                                          </p:spTgt>
                                        </p:tgtEl>
                                        <p:attrNameLst>
                                          <p:attrName>ppt_x</p:attrName>
                                          <p:attrName>ppt_y</p:attrName>
                                        </p:attrNameLst>
                                      </p:cBhvr>
                                    </p:animMotion>
                                    <p:animEffect transition="in" filter="fade">
                                      <p:cBhvr>
                                        <p:cTn id="58" dur="1000"/>
                                        <p:tgtEl>
                                          <p:spTgt spid="31">
                                            <p:txEl>
                                              <p:pRg st="8" end="8"/>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2" presetClass="entr" presetSubtype="0" fill="hold" grpId="0" nodeType="clickEffect">
                                  <p:stCondLst>
                                    <p:cond delay="0"/>
                                  </p:stCondLst>
                                  <p:childTnLst>
                                    <p:set>
                                      <p:cBhvr>
                                        <p:cTn id="62" dur="1" fill="hold">
                                          <p:stCondLst>
                                            <p:cond delay="0"/>
                                          </p:stCondLst>
                                        </p:cTn>
                                        <p:tgtEl>
                                          <p:spTgt spid="31">
                                            <p:txEl>
                                              <p:pRg st="9" end="9"/>
                                            </p:txEl>
                                          </p:spTgt>
                                        </p:tgtEl>
                                        <p:attrNameLst>
                                          <p:attrName>style.visibility</p:attrName>
                                        </p:attrNameLst>
                                      </p:cBhvr>
                                      <p:to>
                                        <p:strVal val="visible"/>
                                      </p:to>
                                    </p:set>
                                    <p:animScale>
                                      <p:cBhvr>
                                        <p:cTn id="63" dur="1000" decel="50000" fill="hold">
                                          <p:stCondLst>
                                            <p:cond delay="0"/>
                                          </p:stCondLst>
                                        </p:cTn>
                                        <p:tgtEl>
                                          <p:spTgt spid="31">
                                            <p:txEl>
                                              <p:pRg st="9" end="9"/>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4" dur="1000" decel="50000" fill="hold">
                                          <p:stCondLst>
                                            <p:cond delay="0"/>
                                          </p:stCondLst>
                                        </p:cTn>
                                        <p:tgtEl>
                                          <p:spTgt spid="31">
                                            <p:txEl>
                                              <p:pRg st="9" end="9"/>
                                            </p:txEl>
                                          </p:spTgt>
                                        </p:tgtEl>
                                        <p:attrNameLst>
                                          <p:attrName>ppt_x</p:attrName>
                                          <p:attrName>ppt_y</p:attrName>
                                        </p:attrNameLst>
                                      </p:cBhvr>
                                    </p:animMotion>
                                    <p:animEffect transition="in" filter="fade">
                                      <p:cBhvr>
                                        <p:cTn id="65" dur="1000"/>
                                        <p:tgtEl>
                                          <p:spTgt spid="31">
                                            <p:txEl>
                                              <p:pRg st="9" end="9"/>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2" presetClass="entr" presetSubtype="0" fill="hold" grpId="0" nodeType="clickEffect">
                                  <p:stCondLst>
                                    <p:cond delay="0"/>
                                  </p:stCondLst>
                                  <p:childTnLst>
                                    <p:set>
                                      <p:cBhvr>
                                        <p:cTn id="69" dur="1" fill="hold">
                                          <p:stCondLst>
                                            <p:cond delay="0"/>
                                          </p:stCondLst>
                                        </p:cTn>
                                        <p:tgtEl>
                                          <p:spTgt spid="31">
                                            <p:txEl>
                                              <p:pRg st="10" end="10"/>
                                            </p:txEl>
                                          </p:spTgt>
                                        </p:tgtEl>
                                        <p:attrNameLst>
                                          <p:attrName>style.visibility</p:attrName>
                                        </p:attrNameLst>
                                      </p:cBhvr>
                                      <p:to>
                                        <p:strVal val="visible"/>
                                      </p:to>
                                    </p:set>
                                    <p:animScale>
                                      <p:cBhvr>
                                        <p:cTn id="70" dur="1000" decel="50000" fill="hold">
                                          <p:stCondLst>
                                            <p:cond delay="0"/>
                                          </p:stCondLst>
                                        </p:cTn>
                                        <p:tgtEl>
                                          <p:spTgt spid="31">
                                            <p:txEl>
                                              <p:pRg st="10" end="1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1" dur="1000" decel="50000" fill="hold">
                                          <p:stCondLst>
                                            <p:cond delay="0"/>
                                          </p:stCondLst>
                                        </p:cTn>
                                        <p:tgtEl>
                                          <p:spTgt spid="31">
                                            <p:txEl>
                                              <p:pRg st="10" end="10"/>
                                            </p:txEl>
                                          </p:spTgt>
                                        </p:tgtEl>
                                        <p:attrNameLst>
                                          <p:attrName>ppt_x</p:attrName>
                                          <p:attrName>ppt_y</p:attrName>
                                        </p:attrNameLst>
                                      </p:cBhvr>
                                    </p:animMotion>
                                    <p:animEffect transition="in" filter="fade">
                                      <p:cBhvr>
                                        <p:cTn id="72" dur="1000"/>
                                        <p:tgtEl>
                                          <p:spTgt spid="31">
                                            <p:txEl>
                                              <p:pRg st="10" end="1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1" presetClass="entr" presetSubtype="1" fill="hold" nodeType="click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wheel(1)">
                                      <p:cBhvr>
                                        <p:cTn id="7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89837CD4-7C7D-5315-9CB3-72B1CF72272A}"/>
              </a:ext>
            </a:extLst>
          </p:cNvPr>
          <p:cNvSpPr txBox="1">
            <a:spLocks/>
          </p:cNvSpPr>
          <p:nvPr/>
        </p:nvSpPr>
        <p:spPr>
          <a:xfrm>
            <a:off x="371094" y="1161288"/>
            <a:ext cx="3438144" cy="602373"/>
          </a:xfrm>
          <a:prstGeom prst="rect">
            <a:avLst/>
          </a:prstGeom>
          <a:solidFill>
            <a:srgbClr val="F7A600"/>
          </a:solidFill>
        </p:spPr>
        <p:txBody>
          <a:bodyPr vert="horz" lIns="91440" tIns="45720" rIns="91440" bIns="45720" rtlCol="0" anchor="ctr">
            <a:normAutofit/>
          </a:bodyPr>
          <a:lstStyle>
            <a:lvl1pPr algn="ctr" defTabSz="914400" rtl="0" eaLnBrk="1" latinLnBrk="0" hangingPunct="1">
              <a:lnSpc>
                <a:spcPct val="90000"/>
              </a:lnSpc>
              <a:spcBef>
                <a:spcPct val="0"/>
              </a:spcBef>
              <a:buNone/>
              <a:defRPr sz="3200" kern="1200">
                <a:solidFill>
                  <a:schemeClr val="bg1"/>
                </a:solidFill>
                <a:latin typeface="Arial" panose="020B0604020202020204" pitchFamily="34" charset="0"/>
                <a:ea typeface="+mj-ea"/>
                <a:cs typeface="Arial" panose="020B0604020202020204" pitchFamily="34" charset="0"/>
              </a:defRPr>
            </a:lvl1pPr>
          </a:lstStyle>
          <a:p>
            <a:pPr algn="l">
              <a:spcAft>
                <a:spcPts val="600"/>
              </a:spcAft>
            </a:pPr>
            <a:r>
              <a:rPr lang="en-US" sz="2800" kern="1200" dirty="0">
                <a:solidFill>
                  <a:schemeClr val="tx1"/>
                </a:solidFill>
                <a:latin typeface="+mj-lt"/>
                <a:ea typeface="+mj-ea"/>
                <a:cs typeface="+mj-cs"/>
              </a:rPr>
              <a:t>5. Regression</a:t>
            </a:r>
          </a:p>
        </p:txBody>
      </p:sp>
      <p:sp>
        <p:nvSpPr>
          <p:cNvPr id="31" name="Content Placeholder 2">
            <a:extLst>
              <a:ext uri="{FF2B5EF4-FFF2-40B4-BE49-F238E27FC236}">
                <a16:creationId xmlns:a16="http://schemas.microsoft.com/office/drawing/2014/main" id="{73392934-6160-BDB6-A132-CE322EF81EA5}"/>
              </a:ext>
            </a:extLst>
          </p:cNvPr>
          <p:cNvSpPr>
            <a:spLocks noGrp="1"/>
          </p:cNvSpPr>
          <p:nvPr>
            <p:ph idx="1"/>
          </p:nvPr>
        </p:nvSpPr>
        <p:spPr>
          <a:xfrm>
            <a:off x="371094" y="2072733"/>
            <a:ext cx="3638323" cy="3039771"/>
          </a:xfrm>
        </p:spPr>
        <p:txBody>
          <a:bodyPr vert="horz" lIns="91440" tIns="45720" rIns="91440" bIns="45720" rtlCol="0" anchor="t">
            <a:normAutofit lnSpcReduction="10000"/>
          </a:bodyPr>
          <a:lstStyle/>
          <a:p>
            <a:pPr marL="0" indent="0">
              <a:buNone/>
            </a:pPr>
            <a:r>
              <a:rPr lang="en-US" sz="1200" dirty="0"/>
              <a:t>Regression is another division of supervised learning machine learning model. Few details about Regression model are given below for information only:</a:t>
            </a:r>
          </a:p>
          <a:p>
            <a:pPr marL="0" indent="0">
              <a:buNone/>
            </a:pPr>
            <a:r>
              <a:rPr lang="en-US" sz="1200" i="1" dirty="0"/>
              <a:t>* Regression finds co-relations between dependent and independent variables. Therefore, regression algorithms help predict continuous variables such as House prices, market trends, weather patterns, oil and gas prices etc. </a:t>
            </a:r>
          </a:p>
          <a:p>
            <a:pPr marL="0" indent="0">
              <a:buNone/>
            </a:pPr>
            <a:r>
              <a:rPr lang="en-US" sz="1200" i="1" dirty="0"/>
              <a:t>* The Regression algorithm’s task is finding the mapping function so we can map the input variable of “x” to the continuous output variable of “y”</a:t>
            </a:r>
          </a:p>
          <a:p>
            <a:pPr marL="0" indent="0">
              <a:buNone/>
            </a:pPr>
            <a:r>
              <a:rPr lang="en-US" sz="1200" i="1" dirty="0"/>
              <a:t>* One of the important feature of regression model is the output is continuous.</a:t>
            </a:r>
          </a:p>
          <a:p>
            <a:pPr marL="0" indent="0">
              <a:buNone/>
            </a:pPr>
            <a:r>
              <a:rPr lang="en-US" sz="1200" i="1" dirty="0"/>
              <a:t>* To conclude, in this project or ML model as our output is discrete (</a:t>
            </a:r>
            <a:r>
              <a:rPr lang="en-US" sz="1200" i="1" dirty="0">
                <a:solidFill>
                  <a:srgbClr val="FF0000"/>
                </a:solidFill>
              </a:rPr>
              <a:t>Heart disease present</a:t>
            </a:r>
            <a:r>
              <a:rPr lang="en-US" sz="1200" i="1" dirty="0"/>
              <a:t>) we are not going to use Regression model. This information is given here only as a reference.</a:t>
            </a:r>
          </a:p>
          <a:p>
            <a:pPr marL="0"/>
            <a:endParaRPr lang="en-US" sz="800" i="1" dirty="0"/>
          </a:p>
          <a:p>
            <a:pPr marL="0"/>
            <a:endParaRPr lang="en-US" sz="800" i="1" dirty="0"/>
          </a:p>
        </p:txBody>
      </p:sp>
      <p:sp>
        <p:nvSpPr>
          <p:cNvPr id="4" name="TextBox 3">
            <a:extLst>
              <a:ext uri="{FF2B5EF4-FFF2-40B4-BE49-F238E27FC236}">
                <a16:creationId xmlns:a16="http://schemas.microsoft.com/office/drawing/2014/main" id="{D163FD7E-8F42-7195-F71D-1C0C79335021}"/>
              </a:ext>
            </a:extLst>
          </p:cNvPr>
          <p:cNvSpPr txBox="1"/>
          <p:nvPr/>
        </p:nvSpPr>
        <p:spPr>
          <a:xfrm>
            <a:off x="5676068" y="1293447"/>
            <a:ext cx="3530455" cy="369332"/>
          </a:xfrm>
          <a:prstGeom prst="rect">
            <a:avLst/>
          </a:prstGeom>
          <a:noFill/>
        </p:spPr>
        <p:txBody>
          <a:bodyPr wrap="square" rtlCol="0">
            <a:spAutoFit/>
          </a:bodyPr>
          <a:lstStyle/>
          <a:p>
            <a:r>
              <a:rPr lang="en-GB" dirty="0"/>
              <a:t>Example chart of Regression model</a:t>
            </a:r>
            <a:endParaRPr lang="en-US" dirty="0"/>
          </a:p>
        </p:txBody>
      </p:sp>
      <p:pic>
        <p:nvPicPr>
          <p:cNvPr id="5" name="Picture 4">
            <a:extLst>
              <a:ext uri="{FF2B5EF4-FFF2-40B4-BE49-F238E27FC236}">
                <a16:creationId xmlns:a16="http://schemas.microsoft.com/office/drawing/2014/main" id="{4355E412-6AA9-4F2C-3767-B8A494A0B7DD}"/>
              </a:ext>
            </a:extLst>
          </p:cNvPr>
          <p:cNvPicPr>
            <a:picLocks noChangeAspect="1"/>
          </p:cNvPicPr>
          <p:nvPr/>
        </p:nvPicPr>
        <p:blipFill>
          <a:blip r:embed="rId2"/>
          <a:stretch>
            <a:fillRect/>
          </a:stretch>
        </p:blipFill>
        <p:spPr>
          <a:xfrm>
            <a:off x="5364434" y="1763661"/>
            <a:ext cx="4427604" cy="365791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 name="TextBox 1">
            <a:extLst>
              <a:ext uri="{FF2B5EF4-FFF2-40B4-BE49-F238E27FC236}">
                <a16:creationId xmlns:a16="http://schemas.microsoft.com/office/drawing/2014/main" id="{3D278682-8DC3-14CB-C143-B35A256AA1FC}"/>
              </a:ext>
            </a:extLst>
          </p:cNvPr>
          <p:cNvSpPr txBox="1"/>
          <p:nvPr/>
        </p:nvSpPr>
        <p:spPr>
          <a:xfrm>
            <a:off x="-17086" y="6644408"/>
            <a:ext cx="1836093" cy="230832"/>
          </a:xfrm>
          <a:prstGeom prst="rect">
            <a:avLst/>
          </a:prstGeom>
          <a:noFill/>
        </p:spPr>
        <p:txBody>
          <a:bodyPr wrap="square" rtlCol="0">
            <a:spAutoFit/>
          </a:bodyPr>
          <a:lstStyle/>
          <a:p>
            <a:pPr>
              <a:spcAft>
                <a:spcPts val="600"/>
              </a:spcAft>
            </a:pPr>
            <a:r>
              <a:rPr lang="en-GB" sz="900" i="1" dirty="0">
                <a:solidFill>
                  <a:srgbClr val="C00000"/>
                </a:solidFill>
              </a:rPr>
              <a:t> 15 – May 2023, Arun Ramamurthy</a:t>
            </a:r>
            <a:endParaRPr lang="en-US" sz="900" i="1" dirty="0">
              <a:solidFill>
                <a:srgbClr val="C00000"/>
              </a:solidFill>
            </a:endParaRPr>
          </a:p>
        </p:txBody>
      </p:sp>
      <p:sp>
        <p:nvSpPr>
          <p:cNvPr id="6" name="TextBox 5">
            <a:extLst>
              <a:ext uri="{FF2B5EF4-FFF2-40B4-BE49-F238E27FC236}">
                <a16:creationId xmlns:a16="http://schemas.microsoft.com/office/drawing/2014/main" id="{CDE61F29-349F-CFDA-B4CC-5E1C03927BDF}"/>
              </a:ext>
            </a:extLst>
          </p:cNvPr>
          <p:cNvSpPr txBox="1"/>
          <p:nvPr/>
        </p:nvSpPr>
        <p:spPr>
          <a:xfrm>
            <a:off x="11670231" y="6630908"/>
            <a:ext cx="529576" cy="215444"/>
          </a:xfrm>
          <a:prstGeom prst="rect">
            <a:avLst/>
          </a:prstGeom>
          <a:noFill/>
        </p:spPr>
        <p:txBody>
          <a:bodyPr wrap="square" rtlCol="0">
            <a:spAutoFit/>
          </a:bodyPr>
          <a:lstStyle/>
          <a:p>
            <a:pPr>
              <a:spcAft>
                <a:spcPts val="600"/>
              </a:spcAft>
            </a:pPr>
            <a:r>
              <a:rPr lang="en-GB" sz="800" i="1" dirty="0">
                <a:solidFill>
                  <a:srgbClr val="002060"/>
                </a:solidFill>
              </a:rPr>
              <a:t>28 / 47</a:t>
            </a:r>
            <a:endParaRPr lang="en-US" sz="800" i="1" dirty="0">
              <a:solidFill>
                <a:srgbClr val="002060"/>
              </a:solidFill>
            </a:endParaRPr>
          </a:p>
        </p:txBody>
      </p:sp>
    </p:spTree>
    <p:extLst>
      <p:ext uri="{BB962C8B-B14F-4D97-AF65-F5344CB8AC3E}">
        <p14:creationId xmlns:p14="http://schemas.microsoft.com/office/powerpoint/2010/main" val="2328281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Scale>
                                      <p:cBhvr>
                                        <p:cTn id="7" dur="1000" decel="50000" fill="hold">
                                          <p:stCondLst>
                                            <p:cond delay="0"/>
                                          </p:stCondLst>
                                        </p:cTn>
                                        <p:tgtEl>
                                          <p:spTgt spid="31">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1">
                                            <p:txEl>
                                              <p:pRg st="0" end="0"/>
                                            </p:txEl>
                                          </p:spTgt>
                                        </p:tgtEl>
                                        <p:attrNameLst>
                                          <p:attrName>ppt_x</p:attrName>
                                          <p:attrName>ppt_y</p:attrName>
                                        </p:attrNameLst>
                                      </p:cBhvr>
                                    </p:animMotion>
                                    <p:animEffect transition="in" filter="fade">
                                      <p:cBhvr>
                                        <p:cTn id="9" dur="1000"/>
                                        <p:tgtEl>
                                          <p:spTgt spid="31">
                                            <p:txEl>
                                              <p:pRg st="0" end="0"/>
                                            </p:txEl>
                                          </p:spTgt>
                                        </p:tgtEl>
                                      </p:cBhvr>
                                    </p:animEffect>
                                  </p:childTnLst>
                                </p:cTn>
                              </p:par>
                              <p:par>
                                <p:cTn id="10" presetID="52" presetClass="entr" presetSubtype="0" fill="hold" nodeType="withEffect">
                                  <p:stCondLst>
                                    <p:cond delay="0"/>
                                  </p:stCondLst>
                                  <p:childTnLst>
                                    <p:set>
                                      <p:cBhvr>
                                        <p:cTn id="11" dur="1" fill="hold">
                                          <p:stCondLst>
                                            <p:cond delay="0"/>
                                          </p:stCondLst>
                                        </p:cTn>
                                        <p:tgtEl>
                                          <p:spTgt spid="31">
                                            <p:txEl>
                                              <p:pRg st="1" end="1"/>
                                            </p:txEl>
                                          </p:spTgt>
                                        </p:tgtEl>
                                        <p:attrNameLst>
                                          <p:attrName>style.visibility</p:attrName>
                                        </p:attrNameLst>
                                      </p:cBhvr>
                                      <p:to>
                                        <p:strVal val="visible"/>
                                      </p:to>
                                    </p:set>
                                    <p:animScale>
                                      <p:cBhvr>
                                        <p:cTn id="12" dur="1000" decel="50000" fill="hold">
                                          <p:stCondLst>
                                            <p:cond delay="0"/>
                                          </p:stCondLst>
                                        </p:cTn>
                                        <p:tgtEl>
                                          <p:spTgt spid="31">
                                            <p:txEl>
                                              <p:pRg st="1" end="1"/>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31">
                                            <p:txEl>
                                              <p:pRg st="1" end="1"/>
                                            </p:txEl>
                                          </p:spTgt>
                                        </p:tgtEl>
                                        <p:attrNameLst>
                                          <p:attrName>ppt_x</p:attrName>
                                          <p:attrName>ppt_y</p:attrName>
                                        </p:attrNameLst>
                                      </p:cBhvr>
                                    </p:animMotion>
                                    <p:animEffect transition="in" filter="fade">
                                      <p:cBhvr>
                                        <p:cTn id="14" dur="1000"/>
                                        <p:tgtEl>
                                          <p:spTgt spid="31">
                                            <p:txEl>
                                              <p:pRg st="1" end="1"/>
                                            </p:txEl>
                                          </p:spTgt>
                                        </p:tgtEl>
                                      </p:cBhvr>
                                    </p:animEffect>
                                  </p:childTnLst>
                                </p:cTn>
                              </p:par>
                              <p:par>
                                <p:cTn id="15" presetID="52" presetClass="entr" presetSubtype="0" fill="hold" nodeType="withEffect">
                                  <p:stCondLst>
                                    <p:cond delay="0"/>
                                  </p:stCondLst>
                                  <p:childTnLst>
                                    <p:set>
                                      <p:cBhvr>
                                        <p:cTn id="16" dur="1" fill="hold">
                                          <p:stCondLst>
                                            <p:cond delay="0"/>
                                          </p:stCondLst>
                                        </p:cTn>
                                        <p:tgtEl>
                                          <p:spTgt spid="31">
                                            <p:txEl>
                                              <p:pRg st="2" end="2"/>
                                            </p:txEl>
                                          </p:spTgt>
                                        </p:tgtEl>
                                        <p:attrNameLst>
                                          <p:attrName>style.visibility</p:attrName>
                                        </p:attrNameLst>
                                      </p:cBhvr>
                                      <p:to>
                                        <p:strVal val="visible"/>
                                      </p:to>
                                    </p:set>
                                    <p:animScale>
                                      <p:cBhvr>
                                        <p:cTn id="17" dur="1000" decel="50000" fill="hold">
                                          <p:stCondLst>
                                            <p:cond delay="0"/>
                                          </p:stCondLst>
                                        </p:cTn>
                                        <p:tgtEl>
                                          <p:spTgt spid="31">
                                            <p:txEl>
                                              <p:pRg st="2" end="2"/>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31">
                                            <p:txEl>
                                              <p:pRg st="2" end="2"/>
                                            </p:txEl>
                                          </p:spTgt>
                                        </p:tgtEl>
                                        <p:attrNameLst>
                                          <p:attrName>ppt_x</p:attrName>
                                          <p:attrName>ppt_y</p:attrName>
                                        </p:attrNameLst>
                                      </p:cBhvr>
                                    </p:animMotion>
                                    <p:animEffect transition="in" filter="fade">
                                      <p:cBhvr>
                                        <p:cTn id="19" dur="1000"/>
                                        <p:tgtEl>
                                          <p:spTgt spid="31">
                                            <p:txEl>
                                              <p:pRg st="2" end="2"/>
                                            </p:txEl>
                                          </p:spTgt>
                                        </p:tgtEl>
                                      </p:cBhvr>
                                    </p:animEffect>
                                  </p:childTnLst>
                                </p:cTn>
                              </p:par>
                              <p:par>
                                <p:cTn id="20" presetID="52" presetClass="entr" presetSubtype="0" fill="hold" nodeType="withEffect">
                                  <p:stCondLst>
                                    <p:cond delay="0"/>
                                  </p:stCondLst>
                                  <p:childTnLst>
                                    <p:set>
                                      <p:cBhvr>
                                        <p:cTn id="21" dur="1" fill="hold">
                                          <p:stCondLst>
                                            <p:cond delay="0"/>
                                          </p:stCondLst>
                                        </p:cTn>
                                        <p:tgtEl>
                                          <p:spTgt spid="31">
                                            <p:txEl>
                                              <p:pRg st="3" end="3"/>
                                            </p:txEl>
                                          </p:spTgt>
                                        </p:tgtEl>
                                        <p:attrNameLst>
                                          <p:attrName>style.visibility</p:attrName>
                                        </p:attrNameLst>
                                      </p:cBhvr>
                                      <p:to>
                                        <p:strVal val="visible"/>
                                      </p:to>
                                    </p:set>
                                    <p:animScale>
                                      <p:cBhvr>
                                        <p:cTn id="22" dur="1000" decel="50000" fill="hold">
                                          <p:stCondLst>
                                            <p:cond delay="0"/>
                                          </p:stCondLst>
                                        </p:cTn>
                                        <p:tgtEl>
                                          <p:spTgt spid="31">
                                            <p:txEl>
                                              <p:pRg st="3" end="3"/>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31">
                                            <p:txEl>
                                              <p:pRg st="3" end="3"/>
                                            </p:txEl>
                                          </p:spTgt>
                                        </p:tgtEl>
                                        <p:attrNameLst>
                                          <p:attrName>ppt_x</p:attrName>
                                          <p:attrName>ppt_y</p:attrName>
                                        </p:attrNameLst>
                                      </p:cBhvr>
                                    </p:animMotion>
                                    <p:animEffect transition="in" filter="fade">
                                      <p:cBhvr>
                                        <p:cTn id="24" dur="1000"/>
                                        <p:tgtEl>
                                          <p:spTgt spid="31">
                                            <p:txEl>
                                              <p:pRg st="3" end="3"/>
                                            </p:txEl>
                                          </p:spTgt>
                                        </p:tgtEl>
                                      </p:cBhvr>
                                    </p:animEffect>
                                  </p:childTnLst>
                                </p:cTn>
                              </p:par>
                              <p:par>
                                <p:cTn id="25" presetID="52" presetClass="entr" presetSubtype="0" fill="hold" nodeType="withEffect">
                                  <p:stCondLst>
                                    <p:cond delay="0"/>
                                  </p:stCondLst>
                                  <p:childTnLst>
                                    <p:set>
                                      <p:cBhvr>
                                        <p:cTn id="26" dur="1" fill="hold">
                                          <p:stCondLst>
                                            <p:cond delay="0"/>
                                          </p:stCondLst>
                                        </p:cTn>
                                        <p:tgtEl>
                                          <p:spTgt spid="31">
                                            <p:txEl>
                                              <p:pRg st="4" end="4"/>
                                            </p:txEl>
                                          </p:spTgt>
                                        </p:tgtEl>
                                        <p:attrNameLst>
                                          <p:attrName>style.visibility</p:attrName>
                                        </p:attrNameLst>
                                      </p:cBhvr>
                                      <p:to>
                                        <p:strVal val="visible"/>
                                      </p:to>
                                    </p:set>
                                    <p:animScale>
                                      <p:cBhvr>
                                        <p:cTn id="27" dur="1000" decel="50000" fill="hold">
                                          <p:stCondLst>
                                            <p:cond delay="0"/>
                                          </p:stCondLst>
                                        </p:cTn>
                                        <p:tgtEl>
                                          <p:spTgt spid="31">
                                            <p:txEl>
                                              <p:pRg st="4" end="4"/>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1000" decel="50000" fill="hold">
                                          <p:stCondLst>
                                            <p:cond delay="0"/>
                                          </p:stCondLst>
                                        </p:cTn>
                                        <p:tgtEl>
                                          <p:spTgt spid="31">
                                            <p:txEl>
                                              <p:pRg st="4" end="4"/>
                                            </p:txEl>
                                          </p:spTgt>
                                        </p:tgtEl>
                                        <p:attrNameLst>
                                          <p:attrName>ppt_x</p:attrName>
                                          <p:attrName>ppt_y</p:attrName>
                                        </p:attrNameLst>
                                      </p:cBhvr>
                                    </p:animMotion>
                                    <p:animEffect transition="in" filter="fade">
                                      <p:cBhvr>
                                        <p:cTn id="29" dur="1000"/>
                                        <p:tgtEl>
                                          <p:spTgt spid="31">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heel(1)">
                                      <p:cBhvr>
                                        <p:cTn id="34" dur="2000"/>
                                        <p:tgtEl>
                                          <p:spTgt spid="4"/>
                                        </p:tgtEl>
                                      </p:cBhvr>
                                    </p:animEffect>
                                  </p:childTnLst>
                                </p:cTn>
                              </p:par>
                              <p:par>
                                <p:cTn id="35" presetID="21" presetClass="entr" presetSubtype="1"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heel(1)">
                                      <p:cBhvr>
                                        <p:cTn id="3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1" name="Freeform: Shape 50">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3" name="Freeform: Shape 52">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itle 1">
            <a:extLst>
              <a:ext uri="{FF2B5EF4-FFF2-40B4-BE49-F238E27FC236}">
                <a16:creationId xmlns:a16="http://schemas.microsoft.com/office/drawing/2014/main" id="{89837CD4-7C7D-5315-9CB3-72B1CF72272A}"/>
              </a:ext>
            </a:extLst>
          </p:cNvPr>
          <p:cNvSpPr txBox="1">
            <a:spLocks/>
          </p:cNvSpPr>
          <p:nvPr/>
        </p:nvSpPr>
        <p:spPr>
          <a:xfrm>
            <a:off x="340267" y="919953"/>
            <a:ext cx="3438144" cy="506593"/>
          </a:xfrm>
          <a:prstGeom prst="rect">
            <a:avLst/>
          </a:prstGeom>
          <a:solidFill>
            <a:srgbClr val="F7A600"/>
          </a:solidFill>
        </p:spPr>
        <p:txBody>
          <a:bodyPr vert="horz" lIns="91440" tIns="45720" rIns="91440" bIns="45720" rtlCol="0" anchor="ctr">
            <a:normAutofit/>
          </a:bodyPr>
          <a:lstStyle>
            <a:lvl1pPr algn="ctr" defTabSz="914400" rtl="0" eaLnBrk="1" latinLnBrk="0" hangingPunct="1">
              <a:lnSpc>
                <a:spcPct val="90000"/>
              </a:lnSpc>
              <a:spcBef>
                <a:spcPct val="0"/>
              </a:spcBef>
              <a:buNone/>
              <a:defRPr sz="3200" kern="1200">
                <a:solidFill>
                  <a:schemeClr val="bg1"/>
                </a:solidFill>
                <a:latin typeface="Arial" panose="020B0604020202020204" pitchFamily="34" charset="0"/>
                <a:ea typeface="+mj-ea"/>
                <a:cs typeface="Arial" panose="020B0604020202020204" pitchFamily="34" charset="0"/>
              </a:defRPr>
            </a:lvl1pPr>
          </a:lstStyle>
          <a:p>
            <a:pPr algn="l">
              <a:spcAft>
                <a:spcPts val="600"/>
              </a:spcAft>
            </a:pPr>
            <a:r>
              <a:rPr lang="en-US" sz="2800" kern="1200" dirty="0">
                <a:solidFill>
                  <a:schemeClr val="tx1"/>
                </a:solidFill>
                <a:latin typeface="+mj-lt"/>
                <a:ea typeface="+mj-ea"/>
                <a:cs typeface="+mj-cs"/>
              </a:rPr>
              <a:t>6. Classification</a:t>
            </a:r>
          </a:p>
        </p:txBody>
      </p:sp>
      <p:sp>
        <p:nvSpPr>
          <p:cNvPr id="55" name="Rectangle 54">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7" name="Rectangle 5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Content Placeholder 2">
            <a:extLst>
              <a:ext uri="{FF2B5EF4-FFF2-40B4-BE49-F238E27FC236}">
                <a16:creationId xmlns:a16="http://schemas.microsoft.com/office/drawing/2014/main" id="{73392934-6160-BDB6-A132-CE322EF81EA5}"/>
              </a:ext>
            </a:extLst>
          </p:cNvPr>
          <p:cNvSpPr>
            <a:spLocks noGrp="1"/>
          </p:cNvSpPr>
          <p:nvPr>
            <p:ph idx="1"/>
          </p:nvPr>
        </p:nvSpPr>
        <p:spPr>
          <a:xfrm>
            <a:off x="340267" y="2524783"/>
            <a:ext cx="3438906" cy="3831478"/>
          </a:xfrm>
        </p:spPr>
        <p:txBody>
          <a:bodyPr vert="horz" lIns="91440" tIns="45720" rIns="91440" bIns="45720" rtlCol="0" anchor="t">
            <a:normAutofit lnSpcReduction="10000"/>
          </a:bodyPr>
          <a:lstStyle/>
          <a:p>
            <a:pPr marL="0" indent="0">
              <a:buNone/>
            </a:pPr>
            <a:r>
              <a:rPr lang="en-US" sz="1200" dirty="0"/>
              <a:t>There are 4 different types of classification tasks in machine learning.</a:t>
            </a:r>
          </a:p>
          <a:p>
            <a:r>
              <a:rPr lang="en-US" sz="1200" dirty="0"/>
              <a:t>Binary Classification</a:t>
            </a:r>
          </a:p>
          <a:p>
            <a:r>
              <a:rPr lang="en-US" sz="1200" dirty="0"/>
              <a:t>Multi-Class Classification</a:t>
            </a:r>
          </a:p>
          <a:p>
            <a:r>
              <a:rPr lang="en-US" sz="1200" dirty="0"/>
              <a:t>Multi-Label Classification</a:t>
            </a:r>
          </a:p>
          <a:p>
            <a:r>
              <a:rPr lang="en-US" sz="1200" dirty="0"/>
              <a:t>Imbalanced </a:t>
            </a:r>
            <a:r>
              <a:rPr lang="en-US" sz="1200" dirty="0" err="1"/>
              <a:t>Classificcation</a:t>
            </a:r>
            <a:endParaRPr lang="en-US" sz="1200" i="1" dirty="0"/>
          </a:p>
          <a:p>
            <a:pPr marL="0"/>
            <a:r>
              <a:rPr lang="en-US" sz="1200" i="1" dirty="0"/>
              <a:t>With reference to this ML model and with the given data set, as mentioned in earlier slides the outcome of the model is either of one condition </a:t>
            </a:r>
          </a:p>
          <a:p>
            <a:pPr marL="0" indent="0">
              <a:buNone/>
            </a:pPr>
            <a:r>
              <a:rPr lang="en-US" sz="1200" b="1" i="1" dirty="0">
                <a:solidFill>
                  <a:srgbClr val="FF0000"/>
                </a:solidFill>
              </a:rPr>
              <a:t>Heart disease present </a:t>
            </a:r>
            <a:r>
              <a:rPr lang="en-US" sz="1200" i="1" dirty="0"/>
              <a:t>or </a:t>
            </a:r>
            <a:r>
              <a:rPr lang="en-US" sz="1200" b="1" i="1" dirty="0">
                <a:solidFill>
                  <a:srgbClr val="00B050"/>
                </a:solidFill>
              </a:rPr>
              <a:t>No heart disease</a:t>
            </a:r>
          </a:p>
          <a:p>
            <a:pPr marL="0"/>
            <a:r>
              <a:rPr lang="en-US" sz="1200" i="1" dirty="0"/>
              <a:t>Hence this model classification is treated as Binary classification.</a:t>
            </a:r>
          </a:p>
          <a:p>
            <a:pPr marL="0" indent="0">
              <a:buNone/>
            </a:pPr>
            <a:r>
              <a:rPr lang="en-US" sz="1200" i="1" dirty="0"/>
              <a:t>Meaning of Binary classification:  </a:t>
            </a:r>
          </a:p>
          <a:p>
            <a:pPr marL="0" indent="0">
              <a:buNone/>
            </a:pPr>
            <a:r>
              <a:rPr lang="en-US" sz="1200" b="1" dirty="0"/>
              <a:t>“I</a:t>
            </a:r>
            <a:r>
              <a:rPr lang="en-US" sz="1200" b="1" dirty="0">
                <a:effectLst/>
              </a:rPr>
              <a:t>n machine learning, binary classification is a supervised learning algorithm that categorizes new observations into one of two classes. Where in, in this case the output is discrete”</a:t>
            </a:r>
            <a:endParaRPr lang="en-US" sz="1200" b="1" dirty="0"/>
          </a:p>
          <a:p>
            <a:endParaRPr lang="en-US" sz="800" i="1" dirty="0"/>
          </a:p>
          <a:p>
            <a:pPr marL="0"/>
            <a:endParaRPr lang="en-US" sz="800" i="1" dirty="0"/>
          </a:p>
          <a:p>
            <a:pPr marL="0"/>
            <a:endParaRPr lang="en-US" sz="800" i="1" dirty="0"/>
          </a:p>
        </p:txBody>
      </p:sp>
      <p:pic>
        <p:nvPicPr>
          <p:cNvPr id="3" name="Picture 2">
            <a:extLst>
              <a:ext uri="{FF2B5EF4-FFF2-40B4-BE49-F238E27FC236}">
                <a16:creationId xmlns:a16="http://schemas.microsoft.com/office/drawing/2014/main" id="{94FED45F-7EA1-8BAD-E891-685C726F99AA}"/>
              </a:ext>
            </a:extLst>
          </p:cNvPr>
          <p:cNvPicPr>
            <a:picLocks noChangeAspect="1"/>
          </p:cNvPicPr>
          <p:nvPr/>
        </p:nvPicPr>
        <p:blipFill>
          <a:blip r:embed="rId2"/>
          <a:stretch>
            <a:fillRect/>
          </a:stretch>
        </p:blipFill>
        <p:spPr>
          <a:xfrm>
            <a:off x="5380766" y="2053597"/>
            <a:ext cx="4238142" cy="262441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 name="TextBox 3">
            <a:extLst>
              <a:ext uri="{FF2B5EF4-FFF2-40B4-BE49-F238E27FC236}">
                <a16:creationId xmlns:a16="http://schemas.microsoft.com/office/drawing/2014/main" id="{D163FD7E-8F42-7195-F71D-1C0C79335021}"/>
              </a:ext>
            </a:extLst>
          </p:cNvPr>
          <p:cNvSpPr txBox="1"/>
          <p:nvPr/>
        </p:nvSpPr>
        <p:spPr>
          <a:xfrm>
            <a:off x="6294418" y="1684569"/>
            <a:ext cx="2053954" cy="261610"/>
          </a:xfrm>
          <a:prstGeom prst="rect">
            <a:avLst/>
          </a:prstGeom>
          <a:noFill/>
        </p:spPr>
        <p:txBody>
          <a:bodyPr wrap="square" rtlCol="0">
            <a:spAutoFit/>
          </a:bodyPr>
          <a:lstStyle/>
          <a:p>
            <a:r>
              <a:rPr lang="en-GB" sz="1100" b="1" dirty="0">
                <a:solidFill>
                  <a:srgbClr val="7030A0"/>
                </a:solidFill>
              </a:rPr>
              <a:t>Example of Binary classification</a:t>
            </a:r>
            <a:endParaRPr lang="en-US" sz="1100" b="1" dirty="0">
              <a:solidFill>
                <a:srgbClr val="7030A0"/>
              </a:solidFill>
            </a:endParaRPr>
          </a:p>
        </p:txBody>
      </p:sp>
      <p:sp>
        <p:nvSpPr>
          <p:cNvPr id="2" name="TextBox 1">
            <a:extLst>
              <a:ext uri="{FF2B5EF4-FFF2-40B4-BE49-F238E27FC236}">
                <a16:creationId xmlns:a16="http://schemas.microsoft.com/office/drawing/2014/main" id="{8E5EF45F-680E-48DA-81A6-4E1B65FA927E}"/>
              </a:ext>
            </a:extLst>
          </p:cNvPr>
          <p:cNvSpPr txBox="1"/>
          <p:nvPr/>
        </p:nvSpPr>
        <p:spPr>
          <a:xfrm>
            <a:off x="-17086" y="6644408"/>
            <a:ext cx="1836093" cy="230832"/>
          </a:xfrm>
          <a:prstGeom prst="rect">
            <a:avLst/>
          </a:prstGeom>
          <a:noFill/>
        </p:spPr>
        <p:txBody>
          <a:bodyPr wrap="square" rtlCol="0">
            <a:spAutoFit/>
          </a:bodyPr>
          <a:lstStyle/>
          <a:p>
            <a:pPr>
              <a:spcAft>
                <a:spcPts val="600"/>
              </a:spcAft>
            </a:pPr>
            <a:r>
              <a:rPr lang="en-GB" sz="900" i="1" dirty="0">
                <a:solidFill>
                  <a:srgbClr val="C00000"/>
                </a:solidFill>
              </a:rPr>
              <a:t> 15 – May 2023, Arun Ramamurthy</a:t>
            </a:r>
            <a:endParaRPr lang="en-US" sz="900" i="1" dirty="0">
              <a:solidFill>
                <a:srgbClr val="C00000"/>
              </a:solidFill>
            </a:endParaRPr>
          </a:p>
        </p:txBody>
      </p:sp>
      <p:sp>
        <p:nvSpPr>
          <p:cNvPr id="6" name="TextBox 5">
            <a:extLst>
              <a:ext uri="{FF2B5EF4-FFF2-40B4-BE49-F238E27FC236}">
                <a16:creationId xmlns:a16="http://schemas.microsoft.com/office/drawing/2014/main" id="{68DF1C7A-C9FD-EA08-27D3-E6B81C7721E9}"/>
              </a:ext>
            </a:extLst>
          </p:cNvPr>
          <p:cNvSpPr txBox="1"/>
          <p:nvPr/>
        </p:nvSpPr>
        <p:spPr>
          <a:xfrm>
            <a:off x="11670231" y="6630908"/>
            <a:ext cx="529576" cy="215444"/>
          </a:xfrm>
          <a:prstGeom prst="rect">
            <a:avLst/>
          </a:prstGeom>
          <a:noFill/>
        </p:spPr>
        <p:txBody>
          <a:bodyPr wrap="square" rtlCol="0">
            <a:spAutoFit/>
          </a:bodyPr>
          <a:lstStyle/>
          <a:p>
            <a:pPr>
              <a:spcAft>
                <a:spcPts val="600"/>
              </a:spcAft>
            </a:pPr>
            <a:r>
              <a:rPr lang="en-GB" sz="800" i="1" dirty="0">
                <a:solidFill>
                  <a:srgbClr val="002060"/>
                </a:solidFill>
              </a:rPr>
              <a:t>29 / 47</a:t>
            </a:r>
            <a:endParaRPr lang="en-US" sz="800" i="1" dirty="0">
              <a:solidFill>
                <a:srgbClr val="002060"/>
              </a:solidFill>
            </a:endParaRPr>
          </a:p>
        </p:txBody>
      </p:sp>
    </p:spTree>
    <p:extLst>
      <p:ext uri="{BB962C8B-B14F-4D97-AF65-F5344CB8AC3E}">
        <p14:creationId xmlns:p14="http://schemas.microsoft.com/office/powerpoint/2010/main" val="109571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Scale>
                                      <p:cBhvr>
                                        <p:cTn id="7" dur="1000" decel="50000" fill="hold">
                                          <p:stCondLst>
                                            <p:cond delay="0"/>
                                          </p:stCondLst>
                                        </p:cTn>
                                        <p:tgtEl>
                                          <p:spTgt spid="31">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1">
                                            <p:txEl>
                                              <p:pRg st="0" end="0"/>
                                            </p:txEl>
                                          </p:spTgt>
                                        </p:tgtEl>
                                        <p:attrNameLst>
                                          <p:attrName>ppt_x</p:attrName>
                                          <p:attrName>ppt_y</p:attrName>
                                        </p:attrNameLst>
                                      </p:cBhvr>
                                    </p:animMotion>
                                    <p:animEffect transition="in" filter="fade">
                                      <p:cBhvr>
                                        <p:cTn id="9" dur="1000"/>
                                        <p:tgtEl>
                                          <p:spTgt spid="31">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2" presetClass="entr" presetSubtype="0" fill="hold" nodeType="clickEffect">
                                  <p:stCondLst>
                                    <p:cond delay="0"/>
                                  </p:stCondLst>
                                  <p:childTnLst>
                                    <p:set>
                                      <p:cBhvr>
                                        <p:cTn id="13" dur="1" fill="hold">
                                          <p:stCondLst>
                                            <p:cond delay="0"/>
                                          </p:stCondLst>
                                        </p:cTn>
                                        <p:tgtEl>
                                          <p:spTgt spid="31">
                                            <p:txEl>
                                              <p:pRg st="1" end="1"/>
                                            </p:txEl>
                                          </p:spTgt>
                                        </p:tgtEl>
                                        <p:attrNameLst>
                                          <p:attrName>style.visibility</p:attrName>
                                        </p:attrNameLst>
                                      </p:cBhvr>
                                      <p:to>
                                        <p:strVal val="visible"/>
                                      </p:to>
                                    </p:set>
                                    <p:animScale>
                                      <p:cBhvr>
                                        <p:cTn id="14" dur="1000" decel="50000" fill="hold">
                                          <p:stCondLst>
                                            <p:cond delay="0"/>
                                          </p:stCondLst>
                                        </p:cTn>
                                        <p:tgtEl>
                                          <p:spTgt spid="31">
                                            <p:txEl>
                                              <p:pRg st="1" end="1"/>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31">
                                            <p:txEl>
                                              <p:pRg st="1" end="1"/>
                                            </p:txEl>
                                          </p:spTgt>
                                        </p:tgtEl>
                                        <p:attrNameLst>
                                          <p:attrName>ppt_x</p:attrName>
                                          <p:attrName>ppt_y</p:attrName>
                                        </p:attrNameLst>
                                      </p:cBhvr>
                                    </p:animMotion>
                                    <p:animEffect transition="in" filter="fade">
                                      <p:cBhvr>
                                        <p:cTn id="16" dur="1000"/>
                                        <p:tgtEl>
                                          <p:spTgt spid="31">
                                            <p:txEl>
                                              <p:pRg st="1" end="1"/>
                                            </p:txEl>
                                          </p:spTgt>
                                        </p:tgtEl>
                                      </p:cBhvr>
                                    </p:animEffect>
                                  </p:childTnLst>
                                </p:cTn>
                              </p:par>
                              <p:par>
                                <p:cTn id="17" presetID="52" presetClass="entr" presetSubtype="0" fill="hold" nodeType="withEffect">
                                  <p:stCondLst>
                                    <p:cond delay="0"/>
                                  </p:stCondLst>
                                  <p:childTnLst>
                                    <p:set>
                                      <p:cBhvr>
                                        <p:cTn id="18" dur="1" fill="hold">
                                          <p:stCondLst>
                                            <p:cond delay="0"/>
                                          </p:stCondLst>
                                        </p:cTn>
                                        <p:tgtEl>
                                          <p:spTgt spid="31">
                                            <p:txEl>
                                              <p:pRg st="2" end="2"/>
                                            </p:txEl>
                                          </p:spTgt>
                                        </p:tgtEl>
                                        <p:attrNameLst>
                                          <p:attrName>style.visibility</p:attrName>
                                        </p:attrNameLst>
                                      </p:cBhvr>
                                      <p:to>
                                        <p:strVal val="visible"/>
                                      </p:to>
                                    </p:set>
                                    <p:animScale>
                                      <p:cBhvr>
                                        <p:cTn id="19" dur="1000" decel="50000" fill="hold">
                                          <p:stCondLst>
                                            <p:cond delay="0"/>
                                          </p:stCondLst>
                                        </p:cTn>
                                        <p:tgtEl>
                                          <p:spTgt spid="31">
                                            <p:txEl>
                                              <p:pRg st="2" end="2"/>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31">
                                            <p:txEl>
                                              <p:pRg st="2" end="2"/>
                                            </p:txEl>
                                          </p:spTgt>
                                        </p:tgtEl>
                                        <p:attrNameLst>
                                          <p:attrName>ppt_x</p:attrName>
                                          <p:attrName>ppt_y</p:attrName>
                                        </p:attrNameLst>
                                      </p:cBhvr>
                                    </p:animMotion>
                                    <p:animEffect transition="in" filter="fade">
                                      <p:cBhvr>
                                        <p:cTn id="21" dur="1000"/>
                                        <p:tgtEl>
                                          <p:spTgt spid="31">
                                            <p:txEl>
                                              <p:pRg st="2" end="2"/>
                                            </p:txEl>
                                          </p:spTgt>
                                        </p:tgtEl>
                                      </p:cBhvr>
                                    </p:animEffect>
                                  </p:childTnLst>
                                </p:cTn>
                              </p:par>
                              <p:par>
                                <p:cTn id="22" presetID="52" presetClass="entr" presetSubtype="0" fill="hold" nodeType="withEffect">
                                  <p:stCondLst>
                                    <p:cond delay="0"/>
                                  </p:stCondLst>
                                  <p:childTnLst>
                                    <p:set>
                                      <p:cBhvr>
                                        <p:cTn id="23" dur="1" fill="hold">
                                          <p:stCondLst>
                                            <p:cond delay="0"/>
                                          </p:stCondLst>
                                        </p:cTn>
                                        <p:tgtEl>
                                          <p:spTgt spid="31">
                                            <p:txEl>
                                              <p:pRg st="3" end="3"/>
                                            </p:txEl>
                                          </p:spTgt>
                                        </p:tgtEl>
                                        <p:attrNameLst>
                                          <p:attrName>style.visibility</p:attrName>
                                        </p:attrNameLst>
                                      </p:cBhvr>
                                      <p:to>
                                        <p:strVal val="visible"/>
                                      </p:to>
                                    </p:set>
                                    <p:animScale>
                                      <p:cBhvr>
                                        <p:cTn id="24" dur="1000" decel="50000" fill="hold">
                                          <p:stCondLst>
                                            <p:cond delay="0"/>
                                          </p:stCondLst>
                                        </p:cTn>
                                        <p:tgtEl>
                                          <p:spTgt spid="31">
                                            <p:txEl>
                                              <p:pRg st="3" end="3"/>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31">
                                            <p:txEl>
                                              <p:pRg st="3" end="3"/>
                                            </p:txEl>
                                          </p:spTgt>
                                        </p:tgtEl>
                                        <p:attrNameLst>
                                          <p:attrName>ppt_x</p:attrName>
                                          <p:attrName>ppt_y</p:attrName>
                                        </p:attrNameLst>
                                      </p:cBhvr>
                                    </p:animMotion>
                                    <p:animEffect transition="in" filter="fade">
                                      <p:cBhvr>
                                        <p:cTn id="26" dur="1000"/>
                                        <p:tgtEl>
                                          <p:spTgt spid="31">
                                            <p:txEl>
                                              <p:pRg st="3" end="3"/>
                                            </p:txEl>
                                          </p:spTgt>
                                        </p:tgtEl>
                                      </p:cBhvr>
                                    </p:animEffect>
                                  </p:childTnLst>
                                </p:cTn>
                              </p:par>
                              <p:par>
                                <p:cTn id="27" presetID="52" presetClass="entr" presetSubtype="0" fill="hold" nodeType="withEffect">
                                  <p:stCondLst>
                                    <p:cond delay="0"/>
                                  </p:stCondLst>
                                  <p:childTnLst>
                                    <p:set>
                                      <p:cBhvr>
                                        <p:cTn id="28" dur="1" fill="hold">
                                          <p:stCondLst>
                                            <p:cond delay="0"/>
                                          </p:stCondLst>
                                        </p:cTn>
                                        <p:tgtEl>
                                          <p:spTgt spid="31">
                                            <p:txEl>
                                              <p:pRg st="4" end="4"/>
                                            </p:txEl>
                                          </p:spTgt>
                                        </p:tgtEl>
                                        <p:attrNameLst>
                                          <p:attrName>style.visibility</p:attrName>
                                        </p:attrNameLst>
                                      </p:cBhvr>
                                      <p:to>
                                        <p:strVal val="visible"/>
                                      </p:to>
                                    </p:set>
                                    <p:animScale>
                                      <p:cBhvr>
                                        <p:cTn id="29" dur="1000" decel="50000" fill="hold">
                                          <p:stCondLst>
                                            <p:cond delay="0"/>
                                          </p:stCondLst>
                                        </p:cTn>
                                        <p:tgtEl>
                                          <p:spTgt spid="31">
                                            <p:txEl>
                                              <p:pRg st="4" end="4"/>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0" dur="1000" decel="50000" fill="hold">
                                          <p:stCondLst>
                                            <p:cond delay="0"/>
                                          </p:stCondLst>
                                        </p:cTn>
                                        <p:tgtEl>
                                          <p:spTgt spid="31">
                                            <p:txEl>
                                              <p:pRg st="4" end="4"/>
                                            </p:txEl>
                                          </p:spTgt>
                                        </p:tgtEl>
                                        <p:attrNameLst>
                                          <p:attrName>ppt_x</p:attrName>
                                          <p:attrName>ppt_y</p:attrName>
                                        </p:attrNameLst>
                                      </p:cBhvr>
                                    </p:animMotion>
                                    <p:animEffect transition="in" filter="fade">
                                      <p:cBhvr>
                                        <p:cTn id="31" dur="1000"/>
                                        <p:tgtEl>
                                          <p:spTgt spid="31">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2" presetClass="entr" presetSubtype="0" fill="hold" nodeType="clickEffect">
                                  <p:stCondLst>
                                    <p:cond delay="0"/>
                                  </p:stCondLst>
                                  <p:childTnLst>
                                    <p:set>
                                      <p:cBhvr>
                                        <p:cTn id="35" dur="1" fill="hold">
                                          <p:stCondLst>
                                            <p:cond delay="0"/>
                                          </p:stCondLst>
                                        </p:cTn>
                                        <p:tgtEl>
                                          <p:spTgt spid="31">
                                            <p:txEl>
                                              <p:pRg st="5" end="5"/>
                                            </p:txEl>
                                          </p:spTgt>
                                        </p:tgtEl>
                                        <p:attrNameLst>
                                          <p:attrName>style.visibility</p:attrName>
                                        </p:attrNameLst>
                                      </p:cBhvr>
                                      <p:to>
                                        <p:strVal val="visible"/>
                                      </p:to>
                                    </p:set>
                                    <p:animScale>
                                      <p:cBhvr>
                                        <p:cTn id="36" dur="1000" decel="50000" fill="hold">
                                          <p:stCondLst>
                                            <p:cond delay="0"/>
                                          </p:stCondLst>
                                        </p:cTn>
                                        <p:tgtEl>
                                          <p:spTgt spid="31">
                                            <p:txEl>
                                              <p:pRg st="5" end="5"/>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7" dur="1000" decel="50000" fill="hold">
                                          <p:stCondLst>
                                            <p:cond delay="0"/>
                                          </p:stCondLst>
                                        </p:cTn>
                                        <p:tgtEl>
                                          <p:spTgt spid="31">
                                            <p:txEl>
                                              <p:pRg st="5" end="5"/>
                                            </p:txEl>
                                          </p:spTgt>
                                        </p:tgtEl>
                                        <p:attrNameLst>
                                          <p:attrName>ppt_x</p:attrName>
                                          <p:attrName>ppt_y</p:attrName>
                                        </p:attrNameLst>
                                      </p:cBhvr>
                                    </p:animMotion>
                                    <p:animEffect transition="in" filter="fade">
                                      <p:cBhvr>
                                        <p:cTn id="38" dur="1000"/>
                                        <p:tgtEl>
                                          <p:spTgt spid="31">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52" presetClass="entr" presetSubtype="0" fill="hold" nodeType="clickEffect">
                                  <p:stCondLst>
                                    <p:cond delay="0"/>
                                  </p:stCondLst>
                                  <p:childTnLst>
                                    <p:set>
                                      <p:cBhvr>
                                        <p:cTn id="42" dur="1" fill="hold">
                                          <p:stCondLst>
                                            <p:cond delay="0"/>
                                          </p:stCondLst>
                                        </p:cTn>
                                        <p:tgtEl>
                                          <p:spTgt spid="31">
                                            <p:txEl>
                                              <p:pRg st="6" end="6"/>
                                            </p:txEl>
                                          </p:spTgt>
                                        </p:tgtEl>
                                        <p:attrNameLst>
                                          <p:attrName>style.visibility</p:attrName>
                                        </p:attrNameLst>
                                      </p:cBhvr>
                                      <p:to>
                                        <p:strVal val="visible"/>
                                      </p:to>
                                    </p:set>
                                    <p:animScale>
                                      <p:cBhvr>
                                        <p:cTn id="43" dur="1000" decel="50000" fill="hold">
                                          <p:stCondLst>
                                            <p:cond delay="0"/>
                                          </p:stCondLst>
                                        </p:cTn>
                                        <p:tgtEl>
                                          <p:spTgt spid="31">
                                            <p:txEl>
                                              <p:pRg st="6" end="6"/>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4" dur="1000" decel="50000" fill="hold">
                                          <p:stCondLst>
                                            <p:cond delay="0"/>
                                          </p:stCondLst>
                                        </p:cTn>
                                        <p:tgtEl>
                                          <p:spTgt spid="31">
                                            <p:txEl>
                                              <p:pRg st="6" end="6"/>
                                            </p:txEl>
                                          </p:spTgt>
                                        </p:tgtEl>
                                        <p:attrNameLst>
                                          <p:attrName>ppt_x</p:attrName>
                                          <p:attrName>ppt_y</p:attrName>
                                        </p:attrNameLst>
                                      </p:cBhvr>
                                    </p:animMotion>
                                    <p:animEffect transition="in" filter="fade">
                                      <p:cBhvr>
                                        <p:cTn id="45" dur="1000"/>
                                        <p:tgtEl>
                                          <p:spTgt spid="31">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52" presetClass="entr" presetSubtype="0" fill="hold" nodeType="clickEffect">
                                  <p:stCondLst>
                                    <p:cond delay="0"/>
                                  </p:stCondLst>
                                  <p:childTnLst>
                                    <p:set>
                                      <p:cBhvr>
                                        <p:cTn id="49" dur="1" fill="hold">
                                          <p:stCondLst>
                                            <p:cond delay="0"/>
                                          </p:stCondLst>
                                        </p:cTn>
                                        <p:tgtEl>
                                          <p:spTgt spid="31">
                                            <p:txEl>
                                              <p:pRg st="7" end="7"/>
                                            </p:txEl>
                                          </p:spTgt>
                                        </p:tgtEl>
                                        <p:attrNameLst>
                                          <p:attrName>style.visibility</p:attrName>
                                        </p:attrNameLst>
                                      </p:cBhvr>
                                      <p:to>
                                        <p:strVal val="visible"/>
                                      </p:to>
                                    </p:set>
                                    <p:animScale>
                                      <p:cBhvr>
                                        <p:cTn id="50" dur="1000" decel="50000" fill="hold">
                                          <p:stCondLst>
                                            <p:cond delay="0"/>
                                          </p:stCondLst>
                                        </p:cTn>
                                        <p:tgtEl>
                                          <p:spTgt spid="31">
                                            <p:txEl>
                                              <p:pRg st="7" end="7"/>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1" dur="1000" decel="50000" fill="hold">
                                          <p:stCondLst>
                                            <p:cond delay="0"/>
                                          </p:stCondLst>
                                        </p:cTn>
                                        <p:tgtEl>
                                          <p:spTgt spid="31">
                                            <p:txEl>
                                              <p:pRg st="7" end="7"/>
                                            </p:txEl>
                                          </p:spTgt>
                                        </p:tgtEl>
                                        <p:attrNameLst>
                                          <p:attrName>ppt_x</p:attrName>
                                          <p:attrName>ppt_y</p:attrName>
                                        </p:attrNameLst>
                                      </p:cBhvr>
                                    </p:animMotion>
                                    <p:animEffect transition="in" filter="fade">
                                      <p:cBhvr>
                                        <p:cTn id="52" dur="1000"/>
                                        <p:tgtEl>
                                          <p:spTgt spid="31">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52" presetClass="entr" presetSubtype="0" fill="hold" nodeType="clickEffect">
                                  <p:stCondLst>
                                    <p:cond delay="0"/>
                                  </p:stCondLst>
                                  <p:childTnLst>
                                    <p:set>
                                      <p:cBhvr>
                                        <p:cTn id="56" dur="1" fill="hold">
                                          <p:stCondLst>
                                            <p:cond delay="0"/>
                                          </p:stCondLst>
                                        </p:cTn>
                                        <p:tgtEl>
                                          <p:spTgt spid="31">
                                            <p:txEl>
                                              <p:pRg st="8" end="8"/>
                                            </p:txEl>
                                          </p:spTgt>
                                        </p:tgtEl>
                                        <p:attrNameLst>
                                          <p:attrName>style.visibility</p:attrName>
                                        </p:attrNameLst>
                                      </p:cBhvr>
                                      <p:to>
                                        <p:strVal val="visible"/>
                                      </p:to>
                                    </p:set>
                                    <p:animScale>
                                      <p:cBhvr>
                                        <p:cTn id="57" dur="1000" decel="50000" fill="hold">
                                          <p:stCondLst>
                                            <p:cond delay="0"/>
                                          </p:stCondLst>
                                        </p:cTn>
                                        <p:tgtEl>
                                          <p:spTgt spid="31">
                                            <p:txEl>
                                              <p:pRg st="8" end="8"/>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8" dur="1000" decel="50000" fill="hold">
                                          <p:stCondLst>
                                            <p:cond delay="0"/>
                                          </p:stCondLst>
                                        </p:cTn>
                                        <p:tgtEl>
                                          <p:spTgt spid="31">
                                            <p:txEl>
                                              <p:pRg st="8" end="8"/>
                                            </p:txEl>
                                          </p:spTgt>
                                        </p:tgtEl>
                                        <p:attrNameLst>
                                          <p:attrName>ppt_x</p:attrName>
                                          <p:attrName>ppt_y</p:attrName>
                                        </p:attrNameLst>
                                      </p:cBhvr>
                                    </p:animMotion>
                                    <p:animEffect transition="in" filter="fade">
                                      <p:cBhvr>
                                        <p:cTn id="59" dur="1000"/>
                                        <p:tgtEl>
                                          <p:spTgt spid="31">
                                            <p:txEl>
                                              <p:pRg st="8" end="8"/>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50" presetClass="entr" presetSubtype="0" decel="100000" fill="hold" nodeType="clickEffect">
                                  <p:stCondLst>
                                    <p:cond delay="0"/>
                                  </p:stCondLst>
                                  <p:childTnLst>
                                    <p:set>
                                      <p:cBhvr>
                                        <p:cTn id="63" dur="1" fill="hold">
                                          <p:stCondLst>
                                            <p:cond delay="0"/>
                                          </p:stCondLst>
                                        </p:cTn>
                                        <p:tgtEl>
                                          <p:spTgt spid="31">
                                            <p:txEl>
                                              <p:pRg st="9" end="9"/>
                                            </p:txEl>
                                          </p:spTgt>
                                        </p:tgtEl>
                                        <p:attrNameLst>
                                          <p:attrName>style.visibility</p:attrName>
                                        </p:attrNameLst>
                                      </p:cBhvr>
                                      <p:to>
                                        <p:strVal val="visible"/>
                                      </p:to>
                                    </p:set>
                                    <p:anim calcmode="lin" valueType="num">
                                      <p:cBhvr>
                                        <p:cTn id="64" dur="1000" fill="hold"/>
                                        <p:tgtEl>
                                          <p:spTgt spid="31">
                                            <p:txEl>
                                              <p:pRg st="9" end="9"/>
                                            </p:txEl>
                                          </p:spTgt>
                                        </p:tgtEl>
                                        <p:attrNameLst>
                                          <p:attrName>ppt_w</p:attrName>
                                        </p:attrNameLst>
                                      </p:cBhvr>
                                      <p:tavLst>
                                        <p:tav tm="0">
                                          <p:val>
                                            <p:strVal val="#ppt_w+.3"/>
                                          </p:val>
                                        </p:tav>
                                        <p:tav tm="100000">
                                          <p:val>
                                            <p:strVal val="#ppt_w"/>
                                          </p:val>
                                        </p:tav>
                                      </p:tavLst>
                                    </p:anim>
                                    <p:anim calcmode="lin" valueType="num">
                                      <p:cBhvr>
                                        <p:cTn id="65" dur="1000" fill="hold"/>
                                        <p:tgtEl>
                                          <p:spTgt spid="31">
                                            <p:txEl>
                                              <p:pRg st="9" end="9"/>
                                            </p:txEl>
                                          </p:spTgt>
                                        </p:tgtEl>
                                        <p:attrNameLst>
                                          <p:attrName>ppt_h</p:attrName>
                                        </p:attrNameLst>
                                      </p:cBhvr>
                                      <p:tavLst>
                                        <p:tav tm="0">
                                          <p:val>
                                            <p:strVal val="#ppt_h"/>
                                          </p:val>
                                        </p:tav>
                                        <p:tav tm="100000">
                                          <p:val>
                                            <p:strVal val="#ppt_h"/>
                                          </p:val>
                                        </p:tav>
                                      </p:tavLst>
                                    </p:anim>
                                    <p:animEffect transition="in" filter="fade">
                                      <p:cBhvr>
                                        <p:cTn id="66" dur="1000"/>
                                        <p:tgtEl>
                                          <p:spTgt spid="31">
                                            <p:txEl>
                                              <p:pRg st="9" end="9"/>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1" presetClass="entr" presetSubtype="1" fill="hold" nodeType="clickEffect">
                                  <p:stCondLst>
                                    <p:cond delay="0"/>
                                  </p:stCondLst>
                                  <p:childTnLst>
                                    <p:set>
                                      <p:cBhvr>
                                        <p:cTn id="70" dur="1" fill="hold">
                                          <p:stCondLst>
                                            <p:cond delay="0"/>
                                          </p:stCondLst>
                                        </p:cTn>
                                        <p:tgtEl>
                                          <p:spTgt spid="3"/>
                                        </p:tgtEl>
                                        <p:attrNameLst>
                                          <p:attrName>style.visibility</p:attrName>
                                        </p:attrNameLst>
                                      </p:cBhvr>
                                      <p:to>
                                        <p:strVal val="visible"/>
                                      </p:to>
                                    </p:set>
                                    <p:animEffect transition="in" filter="wheel(1)">
                                      <p:cBhvr>
                                        <p:cTn id="71" dur="2000"/>
                                        <p:tgtEl>
                                          <p:spTgt spid="3"/>
                                        </p:tgtEl>
                                      </p:cBhvr>
                                    </p:animEffect>
                                  </p:childTnLst>
                                </p:cTn>
                              </p:par>
                              <p:par>
                                <p:cTn id="72" presetID="21" presetClass="entr" presetSubtype="1" fill="hold" grpId="0" nodeType="withEffect">
                                  <p:stCondLst>
                                    <p:cond delay="0"/>
                                  </p:stCondLst>
                                  <p:childTnLst>
                                    <p:set>
                                      <p:cBhvr>
                                        <p:cTn id="73" dur="1" fill="hold">
                                          <p:stCondLst>
                                            <p:cond delay="0"/>
                                          </p:stCondLst>
                                        </p:cTn>
                                        <p:tgtEl>
                                          <p:spTgt spid="4"/>
                                        </p:tgtEl>
                                        <p:attrNameLst>
                                          <p:attrName>style.visibility</p:attrName>
                                        </p:attrNameLst>
                                      </p:cBhvr>
                                      <p:to>
                                        <p:strVal val="visible"/>
                                      </p:to>
                                    </p:set>
                                    <p:animEffect transition="in" filter="wheel(1)">
                                      <p:cBhvr>
                                        <p:cTn id="74"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A2DBF-4508-64E9-E96D-AFA85248912A}"/>
              </a:ext>
            </a:extLst>
          </p:cNvPr>
          <p:cNvSpPr>
            <a:spLocks noGrp="1"/>
          </p:cNvSpPr>
          <p:nvPr>
            <p:ph type="title"/>
          </p:nvPr>
        </p:nvSpPr>
        <p:spPr>
          <a:xfrm>
            <a:off x="838200" y="339000"/>
            <a:ext cx="10515600" cy="410732"/>
          </a:xfrm>
        </p:spPr>
        <p:txBody>
          <a:bodyPr>
            <a:normAutofit fontScale="90000"/>
          </a:bodyPr>
          <a:lstStyle/>
          <a:p>
            <a:r>
              <a:rPr lang="en-GB" sz="2400" dirty="0"/>
              <a:t>Organizational Background</a:t>
            </a:r>
            <a:endParaRPr lang="en-US" sz="2400" dirty="0"/>
          </a:p>
        </p:txBody>
      </p:sp>
      <p:sp>
        <p:nvSpPr>
          <p:cNvPr id="3" name="TextBox 2">
            <a:extLst>
              <a:ext uri="{FF2B5EF4-FFF2-40B4-BE49-F238E27FC236}">
                <a16:creationId xmlns:a16="http://schemas.microsoft.com/office/drawing/2014/main" id="{C2A7A2BD-34BD-EEA0-039A-73D0B81941B0}"/>
              </a:ext>
            </a:extLst>
          </p:cNvPr>
          <p:cNvSpPr txBox="1"/>
          <p:nvPr/>
        </p:nvSpPr>
        <p:spPr>
          <a:xfrm>
            <a:off x="998220" y="1333500"/>
            <a:ext cx="9944100" cy="1877437"/>
          </a:xfrm>
          <a:prstGeom prst="rect">
            <a:avLst/>
          </a:prstGeom>
          <a:noFill/>
        </p:spPr>
        <p:txBody>
          <a:bodyPr wrap="square" rtlCol="0">
            <a:spAutoFit/>
          </a:bodyPr>
          <a:lstStyle/>
          <a:p>
            <a:r>
              <a:rPr lang="en-GB" b="1" u="sng" dirty="0"/>
              <a:t>Organizational Background:</a:t>
            </a:r>
          </a:p>
          <a:p>
            <a:r>
              <a:rPr lang="en-GB" sz="1400" b="1" dirty="0">
                <a:solidFill>
                  <a:srgbClr val="7030A0"/>
                </a:solidFill>
              </a:rPr>
              <a:t>Ram Health care </a:t>
            </a:r>
            <a:r>
              <a:rPr lang="en-GB" sz="1400" dirty="0"/>
              <a:t>is a reputed company, established in 1981 in the field of Bio-Medical instrument manufacturing segment. They have several medical instrument including Thermometer, Blood pressure monitoring device, Endoscopes, Ventilator etc.</a:t>
            </a:r>
          </a:p>
          <a:p>
            <a:endParaRPr lang="en-GB" sz="1400" dirty="0"/>
          </a:p>
          <a:p>
            <a:r>
              <a:rPr lang="en-GB" sz="1400" dirty="0"/>
              <a:t>As their business expansion, they planned to develop a medical application. This Application (App) can be used by various individuals to predict the death caused by Cardio-Vascular diseases.</a:t>
            </a:r>
          </a:p>
          <a:p>
            <a:endParaRPr lang="en-GB" sz="1400" dirty="0"/>
          </a:p>
          <a:p>
            <a:r>
              <a:rPr lang="en-GB" sz="1400" dirty="0"/>
              <a:t>This prediction is purely based on the several input factors entered by individuals who are interested to use this App. </a:t>
            </a:r>
          </a:p>
        </p:txBody>
      </p:sp>
      <p:sp>
        <p:nvSpPr>
          <p:cNvPr id="4" name="TextBox 3">
            <a:extLst>
              <a:ext uri="{FF2B5EF4-FFF2-40B4-BE49-F238E27FC236}">
                <a16:creationId xmlns:a16="http://schemas.microsoft.com/office/drawing/2014/main" id="{41BE9D5C-977F-D003-81DA-7C06E12EDFCB}"/>
              </a:ext>
            </a:extLst>
          </p:cNvPr>
          <p:cNvSpPr txBox="1"/>
          <p:nvPr/>
        </p:nvSpPr>
        <p:spPr>
          <a:xfrm>
            <a:off x="998220" y="3429000"/>
            <a:ext cx="9944100" cy="1815882"/>
          </a:xfrm>
          <a:prstGeom prst="rect">
            <a:avLst/>
          </a:prstGeom>
          <a:noFill/>
        </p:spPr>
        <p:txBody>
          <a:bodyPr wrap="square" rtlCol="0">
            <a:spAutoFit/>
          </a:bodyPr>
          <a:lstStyle/>
          <a:p>
            <a:r>
              <a:rPr lang="en-GB" sz="1400" u="sng" dirty="0">
                <a:solidFill>
                  <a:srgbClr val="C00000"/>
                </a:solidFill>
              </a:rPr>
              <a:t>Some of the highlights of this application is:</a:t>
            </a:r>
          </a:p>
          <a:p>
            <a:pPr marL="285750" indent="-285750">
              <a:buFontTx/>
              <a:buChar char="-"/>
            </a:pPr>
            <a:r>
              <a:rPr lang="en-GB" sz="1400" dirty="0">
                <a:solidFill>
                  <a:srgbClr val="C00000"/>
                </a:solidFill>
              </a:rPr>
              <a:t>Individuals can enter input data (which shall be explained in the upcoming slides) such as Blood pressure, Diabetes condition of the individuals, etc.</a:t>
            </a:r>
          </a:p>
          <a:p>
            <a:pPr marL="285750" indent="-285750">
              <a:buFontTx/>
              <a:buChar char="-"/>
            </a:pPr>
            <a:r>
              <a:rPr lang="en-GB" sz="1400" dirty="0">
                <a:solidFill>
                  <a:srgbClr val="C00000"/>
                </a:solidFill>
              </a:rPr>
              <a:t>The application software will analyse the data using in-built Python software and Machine Learning algorithm for prediction</a:t>
            </a:r>
          </a:p>
          <a:p>
            <a:pPr marL="285750" indent="-285750">
              <a:buFontTx/>
              <a:buChar char="-"/>
            </a:pPr>
            <a:r>
              <a:rPr lang="en-GB" sz="1400" dirty="0">
                <a:solidFill>
                  <a:srgbClr val="C00000"/>
                </a:solidFill>
              </a:rPr>
              <a:t>The purpose of this App is to predict the chances of death caused due to Cardio-vascular disease based on the individual health related input data.</a:t>
            </a:r>
          </a:p>
          <a:p>
            <a:pPr marL="285750" indent="-285750">
              <a:buFontTx/>
              <a:buChar char="-"/>
            </a:pPr>
            <a:endParaRPr lang="en-GB" sz="1400" dirty="0"/>
          </a:p>
          <a:p>
            <a:r>
              <a:rPr lang="en-GB" sz="1400" dirty="0">
                <a:solidFill>
                  <a:srgbClr val="C00000"/>
                </a:solidFill>
              </a:rPr>
              <a:t>This Application is named as </a:t>
            </a:r>
            <a:r>
              <a:rPr lang="en-GB" sz="1400" dirty="0">
                <a:solidFill>
                  <a:srgbClr val="06BAA9"/>
                </a:solidFill>
              </a:rPr>
              <a:t>“</a:t>
            </a:r>
            <a:r>
              <a:rPr lang="en-GB" sz="1400" b="1" dirty="0">
                <a:solidFill>
                  <a:srgbClr val="06BAA9"/>
                </a:solidFill>
              </a:rPr>
              <a:t>RAM - </a:t>
            </a:r>
            <a:r>
              <a:rPr lang="en-US" sz="1400" b="1" dirty="0">
                <a:solidFill>
                  <a:srgbClr val="06BAA9"/>
                </a:solidFill>
              </a:rPr>
              <a:t>Cardiac Risk Calculator”</a:t>
            </a:r>
          </a:p>
        </p:txBody>
      </p:sp>
      <p:sp>
        <p:nvSpPr>
          <p:cNvPr id="9" name="TextBox 8">
            <a:extLst>
              <a:ext uri="{FF2B5EF4-FFF2-40B4-BE49-F238E27FC236}">
                <a16:creationId xmlns:a16="http://schemas.microsoft.com/office/drawing/2014/main" id="{B8FC2EF7-28F1-FDBD-1674-4E49F790C892}"/>
              </a:ext>
            </a:extLst>
          </p:cNvPr>
          <p:cNvSpPr txBox="1"/>
          <p:nvPr/>
        </p:nvSpPr>
        <p:spPr>
          <a:xfrm>
            <a:off x="-17086" y="6644408"/>
            <a:ext cx="1836093" cy="230832"/>
          </a:xfrm>
          <a:prstGeom prst="rect">
            <a:avLst/>
          </a:prstGeom>
          <a:noFill/>
        </p:spPr>
        <p:txBody>
          <a:bodyPr wrap="square" rtlCol="0">
            <a:spAutoFit/>
          </a:bodyPr>
          <a:lstStyle/>
          <a:p>
            <a:pPr>
              <a:spcAft>
                <a:spcPts val="600"/>
              </a:spcAft>
            </a:pPr>
            <a:r>
              <a:rPr lang="en-GB" sz="900" i="1" dirty="0">
                <a:solidFill>
                  <a:srgbClr val="C00000"/>
                </a:solidFill>
              </a:rPr>
              <a:t> 15 – May 2023, Arun Ramamurthy</a:t>
            </a:r>
            <a:endParaRPr lang="en-US" sz="900" i="1" dirty="0">
              <a:solidFill>
                <a:srgbClr val="C00000"/>
              </a:solidFill>
            </a:endParaRPr>
          </a:p>
        </p:txBody>
      </p:sp>
      <p:sp>
        <p:nvSpPr>
          <p:cNvPr id="5" name="TextBox 4">
            <a:extLst>
              <a:ext uri="{FF2B5EF4-FFF2-40B4-BE49-F238E27FC236}">
                <a16:creationId xmlns:a16="http://schemas.microsoft.com/office/drawing/2014/main" id="{32F5CC36-0EE8-34AD-B60A-3E72E61E1C75}"/>
              </a:ext>
            </a:extLst>
          </p:cNvPr>
          <p:cNvSpPr txBox="1"/>
          <p:nvPr/>
        </p:nvSpPr>
        <p:spPr>
          <a:xfrm>
            <a:off x="11730883" y="6630908"/>
            <a:ext cx="468923" cy="215444"/>
          </a:xfrm>
          <a:prstGeom prst="rect">
            <a:avLst/>
          </a:prstGeom>
          <a:noFill/>
        </p:spPr>
        <p:txBody>
          <a:bodyPr wrap="square" rtlCol="0">
            <a:spAutoFit/>
          </a:bodyPr>
          <a:lstStyle/>
          <a:p>
            <a:pPr>
              <a:spcAft>
                <a:spcPts val="600"/>
              </a:spcAft>
            </a:pPr>
            <a:r>
              <a:rPr lang="en-GB" sz="800" i="1" dirty="0">
                <a:solidFill>
                  <a:srgbClr val="002060"/>
                </a:solidFill>
              </a:rPr>
              <a:t>3 / 47</a:t>
            </a:r>
            <a:endParaRPr lang="en-US" sz="800" i="1" dirty="0">
              <a:solidFill>
                <a:srgbClr val="002060"/>
              </a:solidFill>
            </a:endParaRPr>
          </a:p>
        </p:txBody>
      </p:sp>
    </p:spTree>
    <p:extLst>
      <p:ext uri="{BB962C8B-B14F-4D97-AF65-F5344CB8AC3E}">
        <p14:creationId xmlns:p14="http://schemas.microsoft.com/office/powerpoint/2010/main" val="2313896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89837CD4-7C7D-5315-9CB3-72B1CF72272A}"/>
              </a:ext>
            </a:extLst>
          </p:cNvPr>
          <p:cNvSpPr txBox="1">
            <a:spLocks/>
          </p:cNvSpPr>
          <p:nvPr/>
        </p:nvSpPr>
        <p:spPr>
          <a:xfrm>
            <a:off x="301191" y="411279"/>
            <a:ext cx="3438144" cy="506593"/>
          </a:xfrm>
          <a:prstGeom prst="rect">
            <a:avLst/>
          </a:prstGeom>
          <a:solidFill>
            <a:srgbClr val="F7A600"/>
          </a:solidFill>
        </p:spPr>
        <p:txBody>
          <a:bodyPr vert="horz" lIns="91440" tIns="45720" rIns="91440" bIns="45720" rtlCol="0" anchor="ctr">
            <a:normAutofit/>
          </a:bodyPr>
          <a:lstStyle>
            <a:lvl1pPr algn="ctr" defTabSz="914400" rtl="0" eaLnBrk="1" latinLnBrk="0" hangingPunct="1">
              <a:lnSpc>
                <a:spcPct val="90000"/>
              </a:lnSpc>
              <a:spcBef>
                <a:spcPct val="0"/>
              </a:spcBef>
              <a:buNone/>
              <a:defRPr sz="3200" kern="1200">
                <a:solidFill>
                  <a:schemeClr val="bg1"/>
                </a:solidFill>
                <a:latin typeface="Arial" panose="020B0604020202020204" pitchFamily="34" charset="0"/>
                <a:ea typeface="+mj-ea"/>
                <a:cs typeface="Arial" panose="020B0604020202020204" pitchFamily="34" charset="0"/>
              </a:defRPr>
            </a:lvl1pPr>
          </a:lstStyle>
          <a:p>
            <a:pPr algn="l">
              <a:spcAft>
                <a:spcPts val="600"/>
              </a:spcAft>
            </a:pPr>
            <a:r>
              <a:rPr lang="en-US" sz="2800" kern="1200" dirty="0">
                <a:solidFill>
                  <a:schemeClr val="tx1"/>
                </a:solidFill>
                <a:latin typeface="+mj-lt"/>
                <a:ea typeface="+mj-ea"/>
                <a:cs typeface="+mj-cs"/>
              </a:rPr>
              <a:t>7. </a:t>
            </a:r>
            <a:r>
              <a:rPr lang="en-US" sz="2800" dirty="0">
                <a:solidFill>
                  <a:schemeClr val="tx1"/>
                </a:solidFill>
                <a:latin typeface="+mj-lt"/>
                <a:cs typeface="+mj-cs"/>
              </a:rPr>
              <a:t>Trained Model</a:t>
            </a:r>
            <a:endParaRPr lang="en-US" sz="2800" kern="1200" dirty="0">
              <a:solidFill>
                <a:schemeClr val="tx1"/>
              </a:solidFill>
              <a:latin typeface="+mj-lt"/>
              <a:ea typeface="+mj-ea"/>
              <a:cs typeface="+mj-cs"/>
            </a:endParaRPr>
          </a:p>
        </p:txBody>
      </p:sp>
      <p:sp>
        <p:nvSpPr>
          <p:cNvPr id="31" name="Content Placeholder 2">
            <a:extLst>
              <a:ext uri="{FF2B5EF4-FFF2-40B4-BE49-F238E27FC236}">
                <a16:creationId xmlns:a16="http://schemas.microsoft.com/office/drawing/2014/main" id="{73392934-6160-BDB6-A132-CE322EF81EA5}"/>
              </a:ext>
            </a:extLst>
          </p:cNvPr>
          <p:cNvSpPr>
            <a:spLocks noGrp="1"/>
          </p:cNvSpPr>
          <p:nvPr>
            <p:ph idx="1"/>
          </p:nvPr>
        </p:nvSpPr>
        <p:spPr>
          <a:xfrm>
            <a:off x="301191" y="1207833"/>
            <a:ext cx="3438144" cy="5028844"/>
          </a:xfrm>
        </p:spPr>
        <p:txBody>
          <a:bodyPr vert="horz" lIns="91440" tIns="45720" rIns="91440" bIns="45720" rtlCol="0" anchor="t">
            <a:normAutofit/>
          </a:bodyPr>
          <a:lstStyle/>
          <a:p>
            <a:pPr marL="0" indent="0">
              <a:buNone/>
            </a:pPr>
            <a:r>
              <a:rPr lang="en-US" sz="1100" dirty="0"/>
              <a:t>As Explained in Earlier section, with the given data set, we can conclude on following things and based on the classification, we can select the most suitable ML model we are going to use in this project with given data set.</a:t>
            </a:r>
          </a:p>
          <a:p>
            <a:pPr marL="0" indent="0">
              <a:buNone/>
            </a:pPr>
            <a:endParaRPr lang="en-US" sz="800" i="1" dirty="0"/>
          </a:p>
          <a:p>
            <a:pPr marL="0" indent="0">
              <a:buNone/>
            </a:pPr>
            <a:endParaRPr lang="en-US" sz="800" i="1" dirty="0"/>
          </a:p>
          <a:p>
            <a:pPr marL="0"/>
            <a:endParaRPr lang="en-US" sz="800" i="1" dirty="0"/>
          </a:p>
          <a:p>
            <a:pPr marL="0"/>
            <a:endParaRPr lang="en-US" sz="800" i="1" dirty="0"/>
          </a:p>
          <a:p>
            <a:pPr marL="0"/>
            <a:endParaRPr lang="en-US" sz="800" i="1" dirty="0"/>
          </a:p>
          <a:p>
            <a:pPr marL="0"/>
            <a:endParaRPr lang="en-US" sz="800" i="1" dirty="0"/>
          </a:p>
          <a:p>
            <a:pPr marL="0"/>
            <a:endParaRPr lang="en-US" sz="800" i="1" dirty="0"/>
          </a:p>
          <a:p>
            <a:pPr marL="0"/>
            <a:endParaRPr lang="en-US" sz="800" i="1" dirty="0"/>
          </a:p>
          <a:p>
            <a:pPr marL="0" indent="0">
              <a:buNone/>
            </a:pPr>
            <a:endParaRPr lang="en-US" sz="800" i="1" dirty="0"/>
          </a:p>
          <a:p>
            <a:pPr>
              <a:buFontTx/>
              <a:buChar char="-"/>
            </a:pPr>
            <a:r>
              <a:rPr lang="en-US" sz="1100" i="1" dirty="0"/>
              <a:t>With in the Classification, there are many machine learning techniques which we can use to predict the output “Heart disease”. </a:t>
            </a:r>
          </a:p>
          <a:p>
            <a:pPr>
              <a:buFontTx/>
              <a:buChar char="-"/>
            </a:pPr>
            <a:r>
              <a:rPr lang="en-US" sz="1100" i="1" dirty="0"/>
              <a:t>Figure enclosed in this slide show some of the ML models which can be used in our project to predict. Among these, any 2 models shall be used to predict the output.</a:t>
            </a:r>
          </a:p>
          <a:p>
            <a:pPr>
              <a:buFontTx/>
              <a:buChar char="-"/>
            </a:pPr>
            <a:r>
              <a:rPr lang="en-US" sz="1100" i="1" dirty="0"/>
              <a:t>In case we use Decision Tree classifier, example python code is shown in the figure in this slide</a:t>
            </a:r>
          </a:p>
        </p:txBody>
      </p:sp>
      <p:pic>
        <p:nvPicPr>
          <p:cNvPr id="2" name="Picture 4">
            <a:extLst>
              <a:ext uri="{FF2B5EF4-FFF2-40B4-BE49-F238E27FC236}">
                <a16:creationId xmlns:a16="http://schemas.microsoft.com/office/drawing/2014/main" id="{9DC53AC0-0F03-16D2-3389-B584B4B81F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895" y="411279"/>
            <a:ext cx="2539567" cy="362915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Picture 5">
            <a:extLst>
              <a:ext uri="{FF2B5EF4-FFF2-40B4-BE49-F238E27FC236}">
                <a16:creationId xmlns:a16="http://schemas.microsoft.com/office/drawing/2014/main" id="{F0B57A29-FE26-1CD7-0221-4ED8AF9A4703}"/>
              </a:ext>
            </a:extLst>
          </p:cNvPr>
          <p:cNvPicPr>
            <a:picLocks noChangeAspect="1"/>
          </p:cNvPicPr>
          <p:nvPr/>
        </p:nvPicPr>
        <p:blipFill>
          <a:blip r:embed="rId3"/>
          <a:stretch>
            <a:fillRect/>
          </a:stretch>
        </p:blipFill>
        <p:spPr>
          <a:xfrm>
            <a:off x="1190798" y="2071886"/>
            <a:ext cx="1438014" cy="1799074"/>
          </a:xfrm>
          <a:prstGeom prst="rect">
            <a:avLst/>
          </a:prstGeom>
        </p:spPr>
      </p:pic>
      <p:pic>
        <p:nvPicPr>
          <p:cNvPr id="8" name="Picture 7">
            <a:extLst>
              <a:ext uri="{FF2B5EF4-FFF2-40B4-BE49-F238E27FC236}">
                <a16:creationId xmlns:a16="http://schemas.microsoft.com/office/drawing/2014/main" id="{95F5F4C1-ED4E-FE92-1A5A-16509E6F1829}"/>
              </a:ext>
            </a:extLst>
          </p:cNvPr>
          <p:cNvPicPr>
            <a:picLocks noChangeAspect="1"/>
          </p:cNvPicPr>
          <p:nvPr/>
        </p:nvPicPr>
        <p:blipFill>
          <a:blip r:embed="rId4"/>
          <a:stretch>
            <a:fillRect/>
          </a:stretch>
        </p:blipFill>
        <p:spPr>
          <a:xfrm>
            <a:off x="6930022" y="2529463"/>
            <a:ext cx="4510546" cy="283978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3" name="Rectangle 2">
            <a:extLst>
              <a:ext uri="{FF2B5EF4-FFF2-40B4-BE49-F238E27FC236}">
                <a16:creationId xmlns:a16="http://schemas.microsoft.com/office/drawing/2014/main" id="{4E9F8B6F-49BC-71FB-1FB9-B29541C2F634}"/>
              </a:ext>
            </a:extLst>
          </p:cNvPr>
          <p:cNvSpPr/>
          <p:nvPr/>
        </p:nvSpPr>
        <p:spPr>
          <a:xfrm>
            <a:off x="967740" y="1996440"/>
            <a:ext cx="2004060" cy="19278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7A26AE4-8439-A9F3-7B9E-AB5A823BD36A}"/>
              </a:ext>
            </a:extLst>
          </p:cNvPr>
          <p:cNvSpPr txBox="1"/>
          <p:nvPr/>
        </p:nvSpPr>
        <p:spPr>
          <a:xfrm>
            <a:off x="-17086" y="6644408"/>
            <a:ext cx="1836093" cy="230832"/>
          </a:xfrm>
          <a:prstGeom prst="rect">
            <a:avLst/>
          </a:prstGeom>
          <a:noFill/>
        </p:spPr>
        <p:txBody>
          <a:bodyPr wrap="square" rtlCol="0">
            <a:spAutoFit/>
          </a:bodyPr>
          <a:lstStyle/>
          <a:p>
            <a:pPr>
              <a:spcAft>
                <a:spcPts val="600"/>
              </a:spcAft>
            </a:pPr>
            <a:r>
              <a:rPr lang="en-GB" sz="900" i="1" dirty="0">
                <a:solidFill>
                  <a:srgbClr val="C00000"/>
                </a:solidFill>
              </a:rPr>
              <a:t> 15 – May 2023, Arun Ramamurthy</a:t>
            </a:r>
            <a:endParaRPr lang="en-US" sz="900" i="1" dirty="0">
              <a:solidFill>
                <a:srgbClr val="C00000"/>
              </a:solidFill>
            </a:endParaRPr>
          </a:p>
        </p:txBody>
      </p:sp>
      <p:sp>
        <p:nvSpPr>
          <p:cNvPr id="7" name="TextBox 6">
            <a:extLst>
              <a:ext uri="{FF2B5EF4-FFF2-40B4-BE49-F238E27FC236}">
                <a16:creationId xmlns:a16="http://schemas.microsoft.com/office/drawing/2014/main" id="{649A3E9A-8599-E157-5CCB-A5D1B2F145A3}"/>
              </a:ext>
            </a:extLst>
          </p:cNvPr>
          <p:cNvSpPr txBox="1"/>
          <p:nvPr/>
        </p:nvSpPr>
        <p:spPr>
          <a:xfrm>
            <a:off x="11670231" y="6630908"/>
            <a:ext cx="529576" cy="215444"/>
          </a:xfrm>
          <a:prstGeom prst="rect">
            <a:avLst/>
          </a:prstGeom>
          <a:noFill/>
        </p:spPr>
        <p:txBody>
          <a:bodyPr wrap="square" rtlCol="0">
            <a:spAutoFit/>
          </a:bodyPr>
          <a:lstStyle/>
          <a:p>
            <a:pPr>
              <a:spcAft>
                <a:spcPts val="600"/>
              </a:spcAft>
            </a:pPr>
            <a:r>
              <a:rPr lang="en-GB" sz="800" i="1" dirty="0">
                <a:solidFill>
                  <a:srgbClr val="002060"/>
                </a:solidFill>
              </a:rPr>
              <a:t>30 / 47</a:t>
            </a:r>
            <a:endParaRPr lang="en-US" sz="800" i="1" dirty="0">
              <a:solidFill>
                <a:srgbClr val="002060"/>
              </a:solidFill>
            </a:endParaRPr>
          </a:p>
        </p:txBody>
      </p:sp>
    </p:spTree>
    <p:extLst>
      <p:ext uri="{BB962C8B-B14F-4D97-AF65-F5344CB8AC3E}">
        <p14:creationId xmlns:p14="http://schemas.microsoft.com/office/powerpoint/2010/main" val="1805029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randombar(horizontal)">
                                      <p:cBhvr>
                                        <p:cTn id="7" dur="500"/>
                                        <p:tgtEl>
                                          <p:spTgt spid="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heel(1)">
                                      <p:cBhvr>
                                        <p:cTn id="15" dur="20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31">
                                            <p:txEl>
                                              <p:pRg st="10" end="10"/>
                                            </p:txEl>
                                          </p:spTgt>
                                        </p:tgtEl>
                                        <p:attrNameLst>
                                          <p:attrName>style.visibility</p:attrName>
                                        </p:attrNameLst>
                                      </p:cBhvr>
                                      <p:to>
                                        <p:strVal val="visible"/>
                                      </p:to>
                                    </p:set>
                                    <p:animEffect transition="in" filter="randombar(horizontal)">
                                      <p:cBhvr>
                                        <p:cTn id="20" dur="500"/>
                                        <p:tgtEl>
                                          <p:spTgt spid="31">
                                            <p:txEl>
                                              <p:pRg st="10" end="10"/>
                                            </p:txEl>
                                          </p:spTgt>
                                        </p:tgtEl>
                                      </p:cBhvr>
                                    </p:animEffect>
                                  </p:childTnLst>
                                </p:cTn>
                              </p:par>
                              <p:par>
                                <p:cTn id="21" presetID="14" presetClass="entr" presetSubtype="10" fill="hold" nodeType="withEffect">
                                  <p:stCondLst>
                                    <p:cond delay="0"/>
                                  </p:stCondLst>
                                  <p:childTnLst>
                                    <p:set>
                                      <p:cBhvr>
                                        <p:cTn id="22" dur="1" fill="hold">
                                          <p:stCondLst>
                                            <p:cond delay="0"/>
                                          </p:stCondLst>
                                        </p:cTn>
                                        <p:tgtEl>
                                          <p:spTgt spid="31">
                                            <p:txEl>
                                              <p:pRg st="11" end="11"/>
                                            </p:txEl>
                                          </p:spTgt>
                                        </p:tgtEl>
                                        <p:attrNameLst>
                                          <p:attrName>style.visibility</p:attrName>
                                        </p:attrNameLst>
                                      </p:cBhvr>
                                      <p:to>
                                        <p:strVal val="visible"/>
                                      </p:to>
                                    </p:set>
                                    <p:animEffect transition="in" filter="randombar(horizontal)">
                                      <p:cBhvr>
                                        <p:cTn id="23" dur="500"/>
                                        <p:tgtEl>
                                          <p:spTgt spid="31">
                                            <p:txEl>
                                              <p:pRg st="11" end="11"/>
                                            </p:txEl>
                                          </p:spTgt>
                                        </p:tgtEl>
                                      </p:cBhvr>
                                    </p:animEffect>
                                  </p:childTnLst>
                                </p:cTn>
                              </p:par>
                              <p:par>
                                <p:cTn id="24" presetID="14" presetClass="entr" presetSubtype="10" fill="hold" nodeType="withEffect">
                                  <p:stCondLst>
                                    <p:cond delay="0"/>
                                  </p:stCondLst>
                                  <p:childTnLst>
                                    <p:set>
                                      <p:cBhvr>
                                        <p:cTn id="25" dur="1" fill="hold">
                                          <p:stCondLst>
                                            <p:cond delay="0"/>
                                          </p:stCondLst>
                                        </p:cTn>
                                        <p:tgtEl>
                                          <p:spTgt spid="31">
                                            <p:txEl>
                                              <p:pRg st="12" end="12"/>
                                            </p:txEl>
                                          </p:spTgt>
                                        </p:tgtEl>
                                        <p:attrNameLst>
                                          <p:attrName>style.visibility</p:attrName>
                                        </p:attrNameLst>
                                      </p:cBhvr>
                                      <p:to>
                                        <p:strVal val="visible"/>
                                      </p:to>
                                    </p:set>
                                    <p:animEffect transition="in" filter="randombar(horizontal)">
                                      <p:cBhvr>
                                        <p:cTn id="26" dur="500"/>
                                        <p:tgtEl>
                                          <p:spTgt spid="31">
                                            <p:txEl>
                                              <p:pRg st="12" end="1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heel(1)">
                                      <p:cBhvr>
                                        <p:cTn id="31" dur="20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heel(1)">
                                      <p:cBhvr>
                                        <p:cTn id="36"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0AE6596-BEB3-28E4-F756-D9080EB43A6F}"/>
              </a:ext>
            </a:extLst>
          </p:cNvPr>
          <p:cNvSpPr txBox="1"/>
          <p:nvPr/>
        </p:nvSpPr>
        <p:spPr>
          <a:xfrm>
            <a:off x="11670231" y="6630908"/>
            <a:ext cx="529576" cy="215444"/>
          </a:xfrm>
          <a:prstGeom prst="rect">
            <a:avLst/>
          </a:prstGeom>
          <a:noFill/>
        </p:spPr>
        <p:txBody>
          <a:bodyPr wrap="square" rtlCol="0">
            <a:spAutoFit/>
          </a:bodyPr>
          <a:lstStyle/>
          <a:p>
            <a:pPr>
              <a:spcAft>
                <a:spcPts val="600"/>
              </a:spcAft>
            </a:pPr>
            <a:r>
              <a:rPr lang="en-GB" sz="800" i="1" dirty="0">
                <a:solidFill>
                  <a:srgbClr val="002060"/>
                </a:solidFill>
              </a:rPr>
              <a:t>31 / 47</a:t>
            </a:r>
            <a:endParaRPr lang="en-US" sz="800" i="1" dirty="0">
              <a:solidFill>
                <a:srgbClr val="002060"/>
              </a:solidFill>
            </a:endParaRPr>
          </a:p>
        </p:txBody>
      </p:sp>
      <p:sp>
        <p:nvSpPr>
          <p:cNvPr id="5" name="Title 1">
            <a:extLst>
              <a:ext uri="{FF2B5EF4-FFF2-40B4-BE49-F238E27FC236}">
                <a16:creationId xmlns:a16="http://schemas.microsoft.com/office/drawing/2014/main" id="{B53E44AD-AC18-6216-D071-F7720DC78150}"/>
              </a:ext>
            </a:extLst>
          </p:cNvPr>
          <p:cNvSpPr txBox="1">
            <a:spLocks/>
          </p:cNvSpPr>
          <p:nvPr/>
        </p:nvSpPr>
        <p:spPr>
          <a:xfrm>
            <a:off x="521769" y="35572"/>
            <a:ext cx="10972800" cy="274320"/>
          </a:xfrm>
          <a:prstGeom prst="rect">
            <a:avLst/>
          </a:prstGeom>
          <a:gradFill flip="none" rotWithShape="1">
            <a:gsLst>
              <a:gs pos="0">
                <a:schemeClr val="tx2">
                  <a:lumMod val="50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txBody>
          <a:bodyPr vert="horz" lIns="91440" tIns="45720" rIns="91440" bIns="45720" rtlCol="0" anchor="ctr">
            <a:normAutofit/>
          </a:bodyPr>
          <a:lstStyle>
            <a:defPPr>
              <a:defRPr lang="en-US"/>
            </a:defPPr>
            <a:lvl1pPr algn="ctr">
              <a:lnSpc>
                <a:spcPct val="90000"/>
              </a:lnSpc>
              <a:spcBef>
                <a:spcPct val="0"/>
              </a:spcBef>
              <a:buNone/>
              <a:defRPr sz="1200" b="1">
                <a:solidFill>
                  <a:schemeClr val="bg1"/>
                </a:solidFill>
                <a:latin typeface="+mj-lt"/>
                <a:ea typeface="+mj-ea"/>
                <a:cs typeface="Arial" panose="020B0604020202020204" pitchFamily="34" charset="0"/>
              </a:defRPr>
            </a:lvl1pPr>
          </a:lstStyle>
          <a:p>
            <a:r>
              <a:rPr lang="en-GB" dirty="0"/>
              <a:t>7.1 – Train the model with suitable machine learning algorithm. Here we are training our data with 7 various ML algorithm models. </a:t>
            </a:r>
            <a:endParaRPr lang="en-US" dirty="0"/>
          </a:p>
        </p:txBody>
      </p:sp>
      <p:pic>
        <p:nvPicPr>
          <p:cNvPr id="7" name="Picture 6">
            <a:extLst>
              <a:ext uri="{FF2B5EF4-FFF2-40B4-BE49-F238E27FC236}">
                <a16:creationId xmlns:a16="http://schemas.microsoft.com/office/drawing/2014/main" id="{937D6A27-04A8-68D6-6BA6-09DD76E89ED3}"/>
              </a:ext>
            </a:extLst>
          </p:cNvPr>
          <p:cNvPicPr>
            <a:picLocks noChangeAspect="1"/>
          </p:cNvPicPr>
          <p:nvPr/>
        </p:nvPicPr>
        <p:blipFill>
          <a:blip r:embed="rId2"/>
          <a:stretch>
            <a:fillRect/>
          </a:stretch>
        </p:blipFill>
        <p:spPr>
          <a:xfrm>
            <a:off x="521769" y="309892"/>
            <a:ext cx="5574231" cy="64663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ectangle 7">
            <a:extLst>
              <a:ext uri="{FF2B5EF4-FFF2-40B4-BE49-F238E27FC236}">
                <a16:creationId xmlns:a16="http://schemas.microsoft.com/office/drawing/2014/main" id="{59111396-2566-20F2-1118-0FB27132A92B}"/>
              </a:ext>
            </a:extLst>
          </p:cNvPr>
          <p:cNvSpPr/>
          <p:nvPr/>
        </p:nvSpPr>
        <p:spPr>
          <a:xfrm>
            <a:off x="7318209" y="358217"/>
            <a:ext cx="3683165" cy="2052474"/>
          </a:xfrm>
          <a:prstGeom prst="rect">
            <a:avLst/>
          </a:prstGeom>
          <a:gradFill>
            <a:gsLst>
              <a:gs pos="0">
                <a:schemeClr val="bg1"/>
              </a:gs>
              <a:gs pos="0">
                <a:schemeClr val="accent4">
                  <a:lumMod val="40000"/>
                  <a:lumOff val="60000"/>
                </a:schemeClr>
              </a:gs>
              <a:gs pos="89000">
                <a:schemeClr val="bg1"/>
              </a:gs>
              <a:gs pos="97000">
                <a:schemeClr val="accent1">
                  <a:lumMod val="70000"/>
                </a:schemeClr>
              </a:gs>
            </a:gsLst>
            <a:path path="circle">
              <a:fillToRect l="50000" t="50000" r="50000" b="50000"/>
            </a:path>
          </a:gra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00" b="1" i="1" u="sng" dirty="0">
                <a:solidFill>
                  <a:schemeClr val="tx1"/>
                </a:solidFill>
              </a:rPr>
              <a:t>7 Machine learning classifiers used in this project (ML algorithms) are listed below:</a:t>
            </a:r>
          </a:p>
          <a:p>
            <a:endParaRPr lang="en-GB" sz="1200" i="1" u="sng" dirty="0">
              <a:solidFill>
                <a:schemeClr val="tx1"/>
              </a:solidFill>
            </a:endParaRPr>
          </a:p>
          <a:p>
            <a:pPr marL="342900" indent="-342900">
              <a:buAutoNum type="arabicPeriod"/>
            </a:pPr>
            <a:r>
              <a:rPr lang="en-GB" sz="1400" dirty="0">
                <a:solidFill>
                  <a:srgbClr val="002060"/>
                </a:solidFill>
              </a:rPr>
              <a:t>Logistic Regression</a:t>
            </a:r>
          </a:p>
          <a:p>
            <a:pPr marL="342900" indent="-342900">
              <a:buAutoNum type="arabicPeriod"/>
            </a:pPr>
            <a:r>
              <a:rPr lang="en-GB" sz="1400" dirty="0">
                <a:solidFill>
                  <a:srgbClr val="F29000"/>
                </a:solidFill>
              </a:rPr>
              <a:t>Decision tree</a:t>
            </a:r>
          </a:p>
          <a:p>
            <a:pPr marL="342900" indent="-342900">
              <a:buAutoNum type="arabicPeriod"/>
            </a:pPr>
            <a:r>
              <a:rPr lang="en-GB" sz="1400" dirty="0">
                <a:solidFill>
                  <a:srgbClr val="00B050"/>
                </a:solidFill>
              </a:rPr>
              <a:t>Random Forest</a:t>
            </a:r>
          </a:p>
          <a:p>
            <a:pPr marL="342900" indent="-342900">
              <a:buAutoNum type="arabicPeriod"/>
            </a:pPr>
            <a:r>
              <a:rPr lang="en-GB" sz="1400" dirty="0">
                <a:solidFill>
                  <a:srgbClr val="FF0000"/>
                </a:solidFill>
              </a:rPr>
              <a:t>SVM (Support Vector Model)</a:t>
            </a:r>
          </a:p>
          <a:p>
            <a:pPr marL="342900" indent="-342900">
              <a:buFont typeface="Wingdings" panose="05000000000000000000" pitchFamily="2" charset="2"/>
              <a:buAutoNum type="arabicPeriod"/>
            </a:pPr>
            <a:r>
              <a:rPr lang="en-GB" sz="1400" dirty="0">
                <a:solidFill>
                  <a:srgbClr val="7030A0"/>
                </a:solidFill>
              </a:rPr>
              <a:t>KNN (K-nearest </a:t>
            </a:r>
            <a:r>
              <a:rPr lang="en-GB" sz="1400" dirty="0" err="1">
                <a:solidFill>
                  <a:srgbClr val="7030A0"/>
                </a:solidFill>
              </a:rPr>
              <a:t>neighbors</a:t>
            </a:r>
            <a:r>
              <a:rPr lang="en-GB" sz="1400" dirty="0">
                <a:solidFill>
                  <a:srgbClr val="7030A0"/>
                </a:solidFill>
              </a:rPr>
              <a:t>)</a:t>
            </a:r>
          </a:p>
          <a:p>
            <a:pPr marL="342900" indent="-342900">
              <a:buAutoNum type="arabicPeriod"/>
            </a:pPr>
            <a:r>
              <a:rPr lang="en-GB" sz="1400" dirty="0">
                <a:solidFill>
                  <a:srgbClr val="C00000"/>
                </a:solidFill>
              </a:rPr>
              <a:t>Naive Bayes</a:t>
            </a:r>
          </a:p>
          <a:p>
            <a:pPr marL="342900" indent="-342900">
              <a:buAutoNum type="arabicPeriod"/>
            </a:pPr>
            <a:r>
              <a:rPr lang="en-GB" sz="1400" dirty="0">
                <a:solidFill>
                  <a:srgbClr val="F34BC7"/>
                </a:solidFill>
              </a:rPr>
              <a:t>Gradient Boosting</a:t>
            </a:r>
            <a:endParaRPr lang="en-US" sz="1400" dirty="0">
              <a:solidFill>
                <a:srgbClr val="F34BC7"/>
              </a:solidFill>
            </a:endParaRPr>
          </a:p>
        </p:txBody>
      </p:sp>
      <p:pic>
        <p:nvPicPr>
          <p:cNvPr id="10" name="Picture 2">
            <a:extLst>
              <a:ext uri="{FF2B5EF4-FFF2-40B4-BE49-F238E27FC236}">
                <a16:creationId xmlns:a16="http://schemas.microsoft.com/office/drawing/2014/main" id="{23ED969A-6927-2CA8-D237-5095FF626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2836" y="4720645"/>
            <a:ext cx="1766653" cy="17087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a:extLst>
              <a:ext uri="{FF2B5EF4-FFF2-40B4-BE49-F238E27FC236}">
                <a16:creationId xmlns:a16="http://schemas.microsoft.com/office/drawing/2014/main" id="{57758186-D2F2-7ABC-E8D0-162D7B901E3E}"/>
              </a:ext>
            </a:extLst>
          </p:cNvPr>
          <p:cNvSpPr txBox="1"/>
          <p:nvPr/>
        </p:nvSpPr>
        <p:spPr>
          <a:xfrm>
            <a:off x="7318209" y="2513890"/>
            <a:ext cx="3552382" cy="3485570"/>
          </a:xfrm>
          <a:prstGeom prst="rect">
            <a:avLst/>
          </a:prstGeom>
          <a:noFill/>
          <a:ln>
            <a:solidFill>
              <a:schemeClr val="accent1">
                <a:shade val="50000"/>
              </a:schemeClr>
            </a:solidFill>
          </a:ln>
        </p:spPr>
        <p:txBody>
          <a:bodyPr wrap="square" rtlCol="0">
            <a:spAutoFit/>
          </a:bodyPr>
          <a:lstStyle/>
          <a:p>
            <a:r>
              <a:rPr lang="en-GB" sz="1050" u="sng" dirty="0">
                <a:solidFill>
                  <a:srgbClr val="002060"/>
                </a:solidFill>
              </a:rPr>
              <a:t>Logistic Regression classifier– Facts</a:t>
            </a:r>
          </a:p>
          <a:p>
            <a:endParaRPr lang="en-GB" sz="1050" u="sng" dirty="0">
              <a:solidFill>
                <a:srgbClr val="002060"/>
              </a:solidFill>
            </a:endParaRPr>
          </a:p>
          <a:p>
            <a:pPr marL="285750" indent="-285750">
              <a:buFont typeface="Wingdings" panose="05000000000000000000" pitchFamily="2" charset="2"/>
              <a:buChar char="ü"/>
            </a:pPr>
            <a:r>
              <a:rPr lang="en-US" sz="1050" b="0" i="0" dirty="0">
                <a:solidFill>
                  <a:srgbClr val="002060"/>
                </a:solidFill>
                <a:effectLst/>
                <a:latin typeface="Söhne"/>
              </a:rPr>
              <a:t>Logistic Regression is a supervised machine learning algorithm used for binary classification tasks.</a:t>
            </a:r>
          </a:p>
          <a:p>
            <a:endParaRPr lang="en-GB" sz="1050" b="0" i="0" dirty="0">
              <a:solidFill>
                <a:srgbClr val="002060"/>
              </a:solidFill>
              <a:effectLst/>
              <a:latin typeface="Söhne"/>
            </a:endParaRPr>
          </a:p>
          <a:p>
            <a:pPr marL="285750" indent="-285750">
              <a:buFont typeface="Wingdings" panose="05000000000000000000" pitchFamily="2" charset="2"/>
              <a:buChar char="ü"/>
            </a:pPr>
            <a:r>
              <a:rPr lang="en-US" sz="1050" b="0" i="0" dirty="0">
                <a:solidFill>
                  <a:srgbClr val="002060"/>
                </a:solidFill>
                <a:effectLst/>
                <a:latin typeface="Söhne"/>
              </a:rPr>
              <a:t>It models the relationship between the features and the probability of the data point belonging to a particular class.</a:t>
            </a:r>
          </a:p>
          <a:p>
            <a:endParaRPr lang="en-GB" sz="1050" dirty="0">
              <a:solidFill>
                <a:srgbClr val="002060"/>
              </a:solidFill>
              <a:latin typeface="Söhne"/>
            </a:endParaRPr>
          </a:p>
          <a:p>
            <a:pPr marL="285750" indent="-285750">
              <a:buFont typeface="Wingdings" panose="05000000000000000000" pitchFamily="2" charset="2"/>
              <a:buChar char="ü"/>
            </a:pPr>
            <a:r>
              <a:rPr lang="en-US" sz="1050" b="0" i="0" dirty="0">
                <a:solidFill>
                  <a:srgbClr val="002060"/>
                </a:solidFill>
                <a:effectLst/>
                <a:latin typeface="Söhne"/>
              </a:rPr>
              <a:t>It uses the logistic function (also known as the sigmoid function) to transform the linear regression output into a probability value between 0 and 1.</a:t>
            </a:r>
          </a:p>
          <a:p>
            <a:endParaRPr lang="en-GB" sz="1050" b="0" i="0" dirty="0">
              <a:solidFill>
                <a:srgbClr val="002060"/>
              </a:solidFill>
              <a:effectLst/>
              <a:latin typeface="Söhne"/>
            </a:endParaRPr>
          </a:p>
          <a:p>
            <a:pPr marL="285750" indent="-285750">
              <a:buFont typeface="Wingdings" panose="05000000000000000000" pitchFamily="2" charset="2"/>
              <a:buChar char="ü"/>
            </a:pPr>
            <a:r>
              <a:rPr lang="en-US" sz="1050" b="0" i="0" dirty="0">
                <a:solidFill>
                  <a:srgbClr val="002060"/>
                </a:solidFill>
                <a:effectLst/>
                <a:latin typeface="Söhne"/>
              </a:rPr>
              <a:t>The model is trained using a maximum likelihood estimation to find the optimal coefficients that maximize the likelihood of the observed data.</a:t>
            </a:r>
          </a:p>
          <a:p>
            <a:endParaRPr lang="en-GB" sz="1050" dirty="0">
              <a:solidFill>
                <a:srgbClr val="002060"/>
              </a:solidFill>
              <a:latin typeface="Söhne"/>
            </a:endParaRPr>
          </a:p>
          <a:p>
            <a:pPr marL="285750" indent="-285750">
              <a:buFont typeface="Wingdings" panose="05000000000000000000" pitchFamily="2" charset="2"/>
              <a:buChar char="ü"/>
            </a:pPr>
            <a:r>
              <a:rPr lang="en-US" sz="1050" b="0" i="0" dirty="0">
                <a:solidFill>
                  <a:srgbClr val="002060"/>
                </a:solidFill>
                <a:effectLst/>
                <a:latin typeface="Söhne"/>
              </a:rPr>
              <a:t>Logistic Regression is interpretable, computationally efficient, and can handle both numerical and categorical features, but assumes a linear relationship between features and the log-odds of the target variable.</a:t>
            </a:r>
            <a:endParaRPr lang="en-US" sz="1050" dirty="0">
              <a:solidFill>
                <a:srgbClr val="002060"/>
              </a:solidFill>
            </a:endParaRPr>
          </a:p>
        </p:txBody>
      </p:sp>
    </p:spTree>
    <p:extLst>
      <p:ext uri="{BB962C8B-B14F-4D97-AF65-F5344CB8AC3E}">
        <p14:creationId xmlns:p14="http://schemas.microsoft.com/office/powerpoint/2010/main" val="3554028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circle(in)">
                                      <p:cBhvr>
                                        <p:cTn id="14" dur="2000"/>
                                        <p:tgtEl>
                                          <p:spTgt spid="8">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p:cTn id="19" dur="1000" fill="hold"/>
                                        <p:tgtEl>
                                          <p:spTgt spid="8">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8">
                                            <p:txEl>
                                              <p:pRg st="2" end="2"/>
                                            </p:txEl>
                                          </p:spTgt>
                                        </p:tgtEl>
                                        <p:attrNameLst>
                                          <p:attrName>ppt_h</p:attrName>
                                        </p:attrNameLst>
                                      </p:cBhvr>
                                      <p:tavLst>
                                        <p:tav tm="0">
                                          <p:val>
                                            <p:fltVal val="0"/>
                                          </p:val>
                                        </p:tav>
                                        <p:tav tm="100000">
                                          <p:val>
                                            <p:strVal val="#ppt_h"/>
                                          </p:val>
                                        </p:tav>
                                      </p:tavLst>
                                    </p:anim>
                                    <p:anim calcmode="lin" valueType="num">
                                      <p:cBhvr>
                                        <p:cTn id="21" dur="1000" fill="hold"/>
                                        <p:tgtEl>
                                          <p:spTgt spid="8">
                                            <p:txEl>
                                              <p:pRg st="2" end="2"/>
                                            </p:txEl>
                                          </p:spTgt>
                                        </p:tgtEl>
                                        <p:attrNameLst>
                                          <p:attrName>style.rotation</p:attrName>
                                        </p:attrNameLst>
                                      </p:cBhvr>
                                      <p:tavLst>
                                        <p:tav tm="0">
                                          <p:val>
                                            <p:fltVal val="90"/>
                                          </p:val>
                                        </p:tav>
                                        <p:tav tm="100000">
                                          <p:val>
                                            <p:fltVal val="0"/>
                                          </p:val>
                                        </p:tav>
                                      </p:tavLst>
                                    </p:anim>
                                    <p:animEffect transition="in" filter="fade">
                                      <p:cBhvr>
                                        <p:cTn id="22" dur="10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 calcmode="lin" valueType="num">
                                      <p:cBhvr>
                                        <p:cTn id="27" dur="1000" fill="hold"/>
                                        <p:tgtEl>
                                          <p:spTgt spid="8">
                                            <p:txEl>
                                              <p:pRg st="3" end="3"/>
                                            </p:txEl>
                                          </p:spTgt>
                                        </p:tgtEl>
                                        <p:attrNameLst>
                                          <p:attrName>ppt_w</p:attrName>
                                        </p:attrNameLst>
                                      </p:cBhvr>
                                      <p:tavLst>
                                        <p:tav tm="0">
                                          <p:val>
                                            <p:fltVal val="0"/>
                                          </p:val>
                                        </p:tav>
                                        <p:tav tm="100000">
                                          <p:val>
                                            <p:strVal val="#ppt_w"/>
                                          </p:val>
                                        </p:tav>
                                      </p:tavLst>
                                    </p:anim>
                                    <p:anim calcmode="lin" valueType="num">
                                      <p:cBhvr>
                                        <p:cTn id="28" dur="1000" fill="hold"/>
                                        <p:tgtEl>
                                          <p:spTgt spid="8">
                                            <p:txEl>
                                              <p:pRg st="3" end="3"/>
                                            </p:txEl>
                                          </p:spTgt>
                                        </p:tgtEl>
                                        <p:attrNameLst>
                                          <p:attrName>ppt_h</p:attrName>
                                        </p:attrNameLst>
                                      </p:cBhvr>
                                      <p:tavLst>
                                        <p:tav tm="0">
                                          <p:val>
                                            <p:fltVal val="0"/>
                                          </p:val>
                                        </p:tav>
                                        <p:tav tm="100000">
                                          <p:val>
                                            <p:strVal val="#ppt_h"/>
                                          </p:val>
                                        </p:tav>
                                      </p:tavLst>
                                    </p:anim>
                                    <p:anim calcmode="lin" valueType="num">
                                      <p:cBhvr>
                                        <p:cTn id="29" dur="1000" fill="hold"/>
                                        <p:tgtEl>
                                          <p:spTgt spid="8">
                                            <p:txEl>
                                              <p:pRg st="3" end="3"/>
                                            </p:txEl>
                                          </p:spTgt>
                                        </p:tgtEl>
                                        <p:attrNameLst>
                                          <p:attrName>style.rotation</p:attrName>
                                        </p:attrNameLst>
                                      </p:cBhvr>
                                      <p:tavLst>
                                        <p:tav tm="0">
                                          <p:val>
                                            <p:fltVal val="90"/>
                                          </p:val>
                                        </p:tav>
                                        <p:tav tm="100000">
                                          <p:val>
                                            <p:fltVal val="0"/>
                                          </p:val>
                                        </p:tav>
                                      </p:tavLst>
                                    </p:anim>
                                    <p:animEffect transition="in" filter="fade">
                                      <p:cBhvr>
                                        <p:cTn id="30" dur="1000"/>
                                        <p:tgtEl>
                                          <p:spTgt spid="8">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anim calcmode="lin" valueType="num">
                                      <p:cBhvr>
                                        <p:cTn id="35" dur="1000" fill="hold"/>
                                        <p:tgtEl>
                                          <p:spTgt spid="8">
                                            <p:txEl>
                                              <p:pRg st="4" end="4"/>
                                            </p:txEl>
                                          </p:spTgt>
                                        </p:tgtEl>
                                        <p:attrNameLst>
                                          <p:attrName>ppt_w</p:attrName>
                                        </p:attrNameLst>
                                      </p:cBhvr>
                                      <p:tavLst>
                                        <p:tav tm="0">
                                          <p:val>
                                            <p:fltVal val="0"/>
                                          </p:val>
                                        </p:tav>
                                        <p:tav tm="100000">
                                          <p:val>
                                            <p:strVal val="#ppt_w"/>
                                          </p:val>
                                        </p:tav>
                                      </p:tavLst>
                                    </p:anim>
                                    <p:anim calcmode="lin" valueType="num">
                                      <p:cBhvr>
                                        <p:cTn id="36" dur="1000" fill="hold"/>
                                        <p:tgtEl>
                                          <p:spTgt spid="8">
                                            <p:txEl>
                                              <p:pRg st="4" end="4"/>
                                            </p:txEl>
                                          </p:spTgt>
                                        </p:tgtEl>
                                        <p:attrNameLst>
                                          <p:attrName>ppt_h</p:attrName>
                                        </p:attrNameLst>
                                      </p:cBhvr>
                                      <p:tavLst>
                                        <p:tav tm="0">
                                          <p:val>
                                            <p:fltVal val="0"/>
                                          </p:val>
                                        </p:tav>
                                        <p:tav tm="100000">
                                          <p:val>
                                            <p:strVal val="#ppt_h"/>
                                          </p:val>
                                        </p:tav>
                                      </p:tavLst>
                                    </p:anim>
                                    <p:anim calcmode="lin" valueType="num">
                                      <p:cBhvr>
                                        <p:cTn id="37" dur="1000" fill="hold"/>
                                        <p:tgtEl>
                                          <p:spTgt spid="8">
                                            <p:txEl>
                                              <p:pRg st="4" end="4"/>
                                            </p:txEl>
                                          </p:spTgt>
                                        </p:tgtEl>
                                        <p:attrNameLst>
                                          <p:attrName>style.rotation</p:attrName>
                                        </p:attrNameLst>
                                      </p:cBhvr>
                                      <p:tavLst>
                                        <p:tav tm="0">
                                          <p:val>
                                            <p:fltVal val="90"/>
                                          </p:val>
                                        </p:tav>
                                        <p:tav tm="100000">
                                          <p:val>
                                            <p:fltVal val="0"/>
                                          </p:val>
                                        </p:tav>
                                      </p:tavLst>
                                    </p:anim>
                                    <p:animEffect transition="in" filter="fade">
                                      <p:cBhvr>
                                        <p:cTn id="38" dur="1000"/>
                                        <p:tgtEl>
                                          <p:spTgt spid="8">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1" presetClass="entr" presetSubtype="0" fill="hold" nodeType="clickEffect">
                                  <p:stCondLst>
                                    <p:cond delay="0"/>
                                  </p:stCondLst>
                                  <p:childTnLst>
                                    <p:set>
                                      <p:cBhvr>
                                        <p:cTn id="42" dur="1" fill="hold">
                                          <p:stCondLst>
                                            <p:cond delay="0"/>
                                          </p:stCondLst>
                                        </p:cTn>
                                        <p:tgtEl>
                                          <p:spTgt spid="8">
                                            <p:txEl>
                                              <p:pRg st="5" end="5"/>
                                            </p:txEl>
                                          </p:spTgt>
                                        </p:tgtEl>
                                        <p:attrNameLst>
                                          <p:attrName>style.visibility</p:attrName>
                                        </p:attrNameLst>
                                      </p:cBhvr>
                                      <p:to>
                                        <p:strVal val="visible"/>
                                      </p:to>
                                    </p:set>
                                    <p:anim calcmode="lin" valueType="num">
                                      <p:cBhvr>
                                        <p:cTn id="43" dur="1000" fill="hold"/>
                                        <p:tgtEl>
                                          <p:spTgt spid="8">
                                            <p:txEl>
                                              <p:pRg st="5" end="5"/>
                                            </p:txEl>
                                          </p:spTgt>
                                        </p:tgtEl>
                                        <p:attrNameLst>
                                          <p:attrName>ppt_w</p:attrName>
                                        </p:attrNameLst>
                                      </p:cBhvr>
                                      <p:tavLst>
                                        <p:tav tm="0">
                                          <p:val>
                                            <p:fltVal val="0"/>
                                          </p:val>
                                        </p:tav>
                                        <p:tav tm="100000">
                                          <p:val>
                                            <p:strVal val="#ppt_w"/>
                                          </p:val>
                                        </p:tav>
                                      </p:tavLst>
                                    </p:anim>
                                    <p:anim calcmode="lin" valueType="num">
                                      <p:cBhvr>
                                        <p:cTn id="44" dur="1000" fill="hold"/>
                                        <p:tgtEl>
                                          <p:spTgt spid="8">
                                            <p:txEl>
                                              <p:pRg st="5" end="5"/>
                                            </p:txEl>
                                          </p:spTgt>
                                        </p:tgtEl>
                                        <p:attrNameLst>
                                          <p:attrName>ppt_h</p:attrName>
                                        </p:attrNameLst>
                                      </p:cBhvr>
                                      <p:tavLst>
                                        <p:tav tm="0">
                                          <p:val>
                                            <p:fltVal val="0"/>
                                          </p:val>
                                        </p:tav>
                                        <p:tav tm="100000">
                                          <p:val>
                                            <p:strVal val="#ppt_h"/>
                                          </p:val>
                                        </p:tav>
                                      </p:tavLst>
                                    </p:anim>
                                    <p:anim calcmode="lin" valueType="num">
                                      <p:cBhvr>
                                        <p:cTn id="45" dur="1000" fill="hold"/>
                                        <p:tgtEl>
                                          <p:spTgt spid="8">
                                            <p:txEl>
                                              <p:pRg st="5" end="5"/>
                                            </p:txEl>
                                          </p:spTgt>
                                        </p:tgtEl>
                                        <p:attrNameLst>
                                          <p:attrName>style.rotation</p:attrName>
                                        </p:attrNameLst>
                                      </p:cBhvr>
                                      <p:tavLst>
                                        <p:tav tm="0">
                                          <p:val>
                                            <p:fltVal val="90"/>
                                          </p:val>
                                        </p:tav>
                                        <p:tav tm="100000">
                                          <p:val>
                                            <p:fltVal val="0"/>
                                          </p:val>
                                        </p:tav>
                                      </p:tavLst>
                                    </p:anim>
                                    <p:animEffect transition="in" filter="fade">
                                      <p:cBhvr>
                                        <p:cTn id="46" dur="1000"/>
                                        <p:tgtEl>
                                          <p:spTgt spid="8">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31" presetClass="entr" presetSubtype="0" fill="hold" nodeType="clickEffect">
                                  <p:stCondLst>
                                    <p:cond delay="0"/>
                                  </p:stCondLst>
                                  <p:childTnLst>
                                    <p:set>
                                      <p:cBhvr>
                                        <p:cTn id="50" dur="1" fill="hold">
                                          <p:stCondLst>
                                            <p:cond delay="0"/>
                                          </p:stCondLst>
                                        </p:cTn>
                                        <p:tgtEl>
                                          <p:spTgt spid="8">
                                            <p:txEl>
                                              <p:pRg st="6" end="6"/>
                                            </p:txEl>
                                          </p:spTgt>
                                        </p:tgtEl>
                                        <p:attrNameLst>
                                          <p:attrName>style.visibility</p:attrName>
                                        </p:attrNameLst>
                                      </p:cBhvr>
                                      <p:to>
                                        <p:strVal val="visible"/>
                                      </p:to>
                                    </p:set>
                                    <p:anim calcmode="lin" valueType="num">
                                      <p:cBhvr>
                                        <p:cTn id="51" dur="1000" fill="hold"/>
                                        <p:tgtEl>
                                          <p:spTgt spid="8">
                                            <p:txEl>
                                              <p:pRg st="6" end="6"/>
                                            </p:txEl>
                                          </p:spTgt>
                                        </p:tgtEl>
                                        <p:attrNameLst>
                                          <p:attrName>ppt_w</p:attrName>
                                        </p:attrNameLst>
                                      </p:cBhvr>
                                      <p:tavLst>
                                        <p:tav tm="0">
                                          <p:val>
                                            <p:fltVal val="0"/>
                                          </p:val>
                                        </p:tav>
                                        <p:tav tm="100000">
                                          <p:val>
                                            <p:strVal val="#ppt_w"/>
                                          </p:val>
                                        </p:tav>
                                      </p:tavLst>
                                    </p:anim>
                                    <p:anim calcmode="lin" valueType="num">
                                      <p:cBhvr>
                                        <p:cTn id="52" dur="1000" fill="hold"/>
                                        <p:tgtEl>
                                          <p:spTgt spid="8">
                                            <p:txEl>
                                              <p:pRg st="6" end="6"/>
                                            </p:txEl>
                                          </p:spTgt>
                                        </p:tgtEl>
                                        <p:attrNameLst>
                                          <p:attrName>ppt_h</p:attrName>
                                        </p:attrNameLst>
                                      </p:cBhvr>
                                      <p:tavLst>
                                        <p:tav tm="0">
                                          <p:val>
                                            <p:fltVal val="0"/>
                                          </p:val>
                                        </p:tav>
                                        <p:tav tm="100000">
                                          <p:val>
                                            <p:strVal val="#ppt_h"/>
                                          </p:val>
                                        </p:tav>
                                      </p:tavLst>
                                    </p:anim>
                                    <p:anim calcmode="lin" valueType="num">
                                      <p:cBhvr>
                                        <p:cTn id="53" dur="1000" fill="hold"/>
                                        <p:tgtEl>
                                          <p:spTgt spid="8">
                                            <p:txEl>
                                              <p:pRg st="6" end="6"/>
                                            </p:txEl>
                                          </p:spTgt>
                                        </p:tgtEl>
                                        <p:attrNameLst>
                                          <p:attrName>style.rotation</p:attrName>
                                        </p:attrNameLst>
                                      </p:cBhvr>
                                      <p:tavLst>
                                        <p:tav tm="0">
                                          <p:val>
                                            <p:fltVal val="90"/>
                                          </p:val>
                                        </p:tav>
                                        <p:tav tm="100000">
                                          <p:val>
                                            <p:fltVal val="0"/>
                                          </p:val>
                                        </p:tav>
                                      </p:tavLst>
                                    </p:anim>
                                    <p:animEffect transition="in" filter="fade">
                                      <p:cBhvr>
                                        <p:cTn id="54" dur="1000"/>
                                        <p:tgtEl>
                                          <p:spTgt spid="8">
                                            <p:txEl>
                                              <p:pRg st="6" end="6"/>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31" presetClass="entr" presetSubtype="0" fill="hold" nodeType="clickEffect">
                                  <p:stCondLst>
                                    <p:cond delay="0"/>
                                  </p:stCondLst>
                                  <p:childTnLst>
                                    <p:set>
                                      <p:cBhvr>
                                        <p:cTn id="58" dur="1" fill="hold">
                                          <p:stCondLst>
                                            <p:cond delay="0"/>
                                          </p:stCondLst>
                                        </p:cTn>
                                        <p:tgtEl>
                                          <p:spTgt spid="8">
                                            <p:txEl>
                                              <p:pRg st="7" end="7"/>
                                            </p:txEl>
                                          </p:spTgt>
                                        </p:tgtEl>
                                        <p:attrNameLst>
                                          <p:attrName>style.visibility</p:attrName>
                                        </p:attrNameLst>
                                      </p:cBhvr>
                                      <p:to>
                                        <p:strVal val="visible"/>
                                      </p:to>
                                    </p:set>
                                    <p:anim calcmode="lin" valueType="num">
                                      <p:cBhvr>
                                        <p:cTn id="59" dur="1000" fill="hold"/>
                                        <p:tgtEl>
                                          <p:spTgt spid="8">
                                            <p:txEl>
                                              <p:pRg st="7" end="7"/>
                                            </p:txEl>
                                          </p:spTgt>
                                        </p:tgtEl>
                                        <p:attrNameLst>
                                          <p:attrName>ppt_w</p:attrName>
                                        </p:attrNameLst>
                                      </p:cBhvr>
                                      <p:tavLst>
                                        <p:tav tm="0">
                                          <p:val>
                                            <p:fltVal val="0"/>
                                          </p:val>
                                        </p:tav>
                                        <p:tav tm="100000">
                                          <p:val>
                                            <p:strVal val="#ppt_w"/>
                                          </p:val>
                                        </p:tav>
                                      </p:tavLst>
                                    </p:anim>
                                    <p:anim calcmode="lin" valueType="num">
                                      <p:cBhvr>
                                        <p:cTn id="60" dur="1000" fill="hold"/>
                                        <p:tgtEl>
                                          <p:spTgt spid="8">
                                            <p:txEl>
                                              <p:pRg st="7" end="7"/>
                                            </p:txEl>
                                          </p:spTgt>
                                        </p:tgtEl>
                                        <p:attrNameLst>
                                          <p:attrName>ppt_h</p:attrName>
                                        </p:attrNameLst>
                                      </p:cBhvr>
                                      <p:tavLst>
                                        <p:tav tm="0">
                                          <p:val>
                                            <p:fltVal val="0"/>
                                          </p:val>
                                        </p:tav>
                                        <p:tav tm="100000">
                                          <p:val>
                                            <p:strVal val="#ppt_h"/>
                                          </p:val>
                                        </p:tav>
                                      </p:tavLst>
                                    </p:anim>
                                    <p:anim calcmode="lin" valueType="num">
                                      <p:cBhvr>
                                        <p:cTn id="61" dur="1000" fill="hold"/>
                                        <p:tgtEl>
                                          <p:spTgt spid="8">
                                            <p:txEl>
                                              <p:pRg st="7" end="7"/>
                                            </p:txEl>
                                          </p:spTgt>
                                        </p:tgtEl>
                                        <p:attrNameLst>
                                          <p:attrName>style.rotation</p:attrName>
                                        </p:attrNameLst>
                                      </p:cBhvr>
                                      <p:tavLst>
                                        <p:tav tm="0">
                                          <p:val>
                                            <p:fltVal val="90"/>
                                          </p:val>
                                        </p:tav>
                                        <p:tav tm="100000">
                                          <p:val>
                                            <p:fltVal val="0"/>
                                          </p:val>
                                        </p:tav>
                                      </p:tavLst>
                                    </p:anim>
                                    <p:animEffect transition="in" filter="fade">
                                      <p:cBhvr>
                                        <p:cTn id="62" dur="1000"/>
                                        <p:tgtEl>
                                          <p:spTgt spid="8">
                                            <p:txEl>
                                              <p:pRg st="7" end="7"/>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1" presetClass="entr" presetSubtype="0" fill="hold" nodeType="clickEffect">
                                  <p:stCondLst>
                                    <p:cond delay="0"/>
                                  </p:stCondLst>
                                  <p:childTnLst>
                                    <p:set>
                                      <p:cBhvr>
                                        <p:cTn id="66" dur="1" fill="hold">
                                          <p:stCondLst>
                                            <p:cond delay="0"/>
                                          </p:stCondLst>
                                        </p:cTn>
                                        <p:tgtEl>
                                          <p:spTgt spid="8">
                                            <p:txEl>
                                              <p:pRg st="8" end="8"/>
                                            </p:txEl>
                                          </p:spTgt>
                                        </p:tgtEl>
                                        <p:attrNameLst>
                                          <p:attrName>style.visibility</p:attrName>
                                        </p:attrNameLst>
                                      </p:cBhvr>
                                      <p:to>
                                        <p:strVal val="visible"/>
                                      </p:to>
                                    </p:set>
                                    <p:anim calcmode="lin" valueType="num">
                                      <p:cBhvr>
                                        <p:cTn id="67" dur="1000" fill="hold"/>
                                        <p:tgtEl>
                                          <p:spTgt spid="8">
                                            <p:txEl>
                                              <p:pRg st="8" end="8"/>
                                            </p:txEl>
                                          </p:spTgt>
                                        </p:tgtEl>
                                        <p:attrNameLst>
                                          <p:attrName>ppt_w</p:attrName>
                                        </p:attrNameLst>
                                      </p:cBhvr>
                                      <p:tavLst>
                                        <p:tav tm="0">
                                          <p:val>
                                            <p:fltVal val="0"/>
                                          </p:val>
                                        </p:tav>
                                        <p:tav tm="100000">
                                          <p:val>
                                            <p:strVal val="#ppt_w"/>
                                          </p:val>
                                        </p:tav>
                                      </p:tavLst>
                                    </p:anim>
                                    <p:anim calcmode="lin" valueType="num">
                                      <p:cBhvr>
                                        <p:cTn id="68" dur="1000" fill="hold"/>
                                        <p:tgtEl>
                                          <p:spTgt spid="8">
                                            <p:txEl>
                                              <p:pRg st="8" end="8"/>
                                            </p:txEl>
                                          </p:spTgt>
                                        </p:tgtEl>
                                        <p:attrNameLst>
                                          <p:attrName>ppt_h</p:attrName>
                                        </p:attrNameLst>
                                      </p:cBhvr>
                                      <p:tavLst>
                                        <p:tav tm="0">
                                          <p:val>
                                            <p:fltVal val="0"/>
                                          </p:val>
                                        </p:tav>
                                        <p:tav tm="100000">
                                          <p:val>
                                            <p:strVal val="#ppt_h"/>
                                          </p:val>
                                        </p:tav>
                                      </p:tavLst>
                                    </p:anim>
                                    <p:anim calcmode="lin" valueType="num">
                                      <p:cBhvr>
                                        <p:cTn id="69" dur="1000" fill="hold"/>
                                        <p:tgtEl>
                                          <p:spTgt spid="8">
                                            <p:txEl>
                                              <p:pRg st="8" end="8"/>
                                            </p:txEl>
                                          </p:spTgt>
                                        </p:tgtEl>
                                        <p:attrNameLst>
                                          <p:attrName>style.rotation</p:attrName>
                                        </p:attrNameLst>
                                      </p:cBhvr>
                                      <p:tavLst>
                                        <p:tav tm="0">
                                          <p:val>
                                            <p:fltVal val="90"/>
                                          </p:val>
                                        </p:tav>
                                        <p:tav tm="100000">
                                          <p:val>
                                            <p:fltVal val="0"/>
                                          </p:val>
                                        </p:tav>
                                      </p:tavLst>
                                    </p:anim>
                                    <p:animEffect transition="in" filter="fade">
                                      <p:cBhvr>
                                        <p:cTn id="70" dur="1000"/>
                                        <p:tgtEl>
                                          <p:spTgt spid="8">
                                            <p:txEl>
                                              <p:pRg st="8" end="8"/>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1" presetClass="entr" presetSubtype="1"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wheel(1)">
                                      <p:cBhvr>
                                        <p:cTn id="75" dur="2000"/>
                                        <p:tgtEl>
                                          <p:spTgt spid="12"/>
                                        </p:tgtEl>
                                      </p:cBhvr>
                                    </p:animEffect>
                                  </p:childTnLst>
                                </p:cTn>
                              </p:par>
                            </p:childTnLst>
                          </p:cTn>
                        </p:par>
                      </p:childTnLst>
                    </p:cTn>
                  </p:par>
                  <p:par>
                    <p:cTn id="76" fill="hold">
                      <p:stCondLst>
                        <p:cond delay="indefinite"/>
                      </p:stCondLst>
                      <p:childTnLst>
                        <p:par>
                          <p:cTn id="77" fill="hold">
                            <p:stCondLst>
                              <p:cond delay="0"/>
                            </p:stCondLst>
                            <p:childTnLst>
                              <p:par>
                                <p:cTn id="78" presetID="21" presetClass="entr" presetSubtype="1" fill="hold" nodeType="clickEffect">
                                  <p:stCondLst>
                                    <p:cond delay="0"/>
                                  </p:stCondLst>
                                  <p:childTnLst>
                                    <p:set>
                                      <p:cBhvr>
                                        <p:cTn id="79" dur="1" fill="hold">
                                          <p:stCondLst>
                                            <p:cond delay="0"/>
                                          </p:stCondLst>
                                        </p:cTn>
                                        <p:tgtEl>
                                          <p:spTgt spid="7"/>
                                        </p:tgtEl>
                                        <p:attrNameLst>
                                          <p:attrName>style.visibility</p:attrName>
                                        </p:attrNameLst>
                                      </p:cBhvr>
                                      <p:to>
                                        <p:strVal val="visible"/>
                                      </p:to>
                                    </p:set>
                                    <p:animEffect transition="in" filter="wheel(1)">
                                      <p:cBhvr>
                                        <p:cTn id="80" dur="2000"/>
                                        <p:tgtEl>
                                          <p:spTgt spid="7"/>
                                        </p:tgtEl>
                                      </p:cBhvr>
                                    </p:animEffect>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10"/>
                                        </p:tgtEl>
                                        <p:attrNameLst>
                                          <p:attrName>style.visibility</p:attrName>
                                        </p:attrNameLst>
                                      </p:cBhvr>
                                      <p:to>
                                        <p:strVal val="visible"/>
                                      </p:to>
                                    </p:set>
                                    <p:animEffect transition="in" filter="fade">
                                      <p:cBhvr>
                                        <p:cTn id="85" dur="1000"/>
                                        <p:tgtEl>
                                          <p:spTgt spid="10"/>
                                        </p:tgtEl>
                                      </p:cBhvr>
                                    </p:animEffect>
                                    <p:anim calcmode="lin" valueType="num">
                                      <p:cBhvr>
                                        <p:cTn id="86" dur="1000" fill="hold"/>
                                        <p:tgtEl>
                                          <p:spTgt spid="10"/>
                                        </p:tgtEl>
                                        <p:attrNameLst>
                                          <p:attrName>ppt_x</p:attrName>
                                        </p:attrNameLst>
                                      </p:cBhvr>
                                      <p:tavLst>
                                        <p:tav tm="0">
                                          <p:val>
                                            <p:strVal val="#ppt_x"/>
                                          </p:val>
                                        </p:tav>
                                        <p:tav tm="100000">
                                          <p:val>
                                            <p:strVal val="#ppt_x"/>
                                          </p:val>
                                        </p:tav>
                                      </p:tavLst>
                                    </p:anim>
                                    <p:anim calcmode="lin" valueType="num">
                                      <p:cBhvr>
                                        <p:cTn id="8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30DC152-D6FE-0D73-75DB-6BE41039643D}"/>
              </a:ext>
            </a:extLst>
          </p:cNvPr>
          <p:cNvSpPr txBox="1">
            <a:spLocks/>
          </p:cNvSpPr>
          <p:nvPr/>
        </p:nvSpPr>
        <p:spPr>
          <a:xfrm>
            <a:off x="521769" y="13739"/>
            <a:ext cx="10972800" cy="276999"/>
          </a:xfrm>
          <a:prstGeom prst="rect">
            <a:avLst/>
          </a:prstGeom>
          <a:gradFill flip="none" rotWithShape="1">
            <a:gsLst>
              <a:gs pos="0">
                <a:schemeClr val="tx2">
                  <a:lumMod val="50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txBody>
          <a:bodyPr vert="horz" lIns="91440" tIns="45720" rIns="91440" bIns="45720" rtlCol="0" anchor="ctr">
            <a:normAutofit/>
          </a:bodyPr>
          <a:lstStyle>
            <a:defPPr>
              <a:defRPr lang="en-US"/>
            </a:defPPr>
            <a:lvl1pPr algn="ctr">
              <a:lnSpc>
                <a:spcPct val="90000"/>
              </a:lnSpc>
              <a:spcBef>
                <a:spcPct val="0"/>
              </a:spcBef>
              <a:buNone/>
              <a:defRPr sz="1200" b="1">
                <a:solidFill>
                  <a:schemeClr val="bg1"/>
                </a:solidFill>
                <a:latin typeface="+mj-lt"/>
                <a:ea typeface="+mj-ea"/>
                <a:cs typeface="Arial" panose="020B0604020202020204" pitchFamily="34" charset="0"/>
              </a:defRPr>
            </a:lvl1pPr>
          </a:lstStyle>
          <a:p>
            <a:r>
              <a:rPr lang="en-GB" dirty="0"/>
              <a:t>7.2 – Train the model with suitable machine learning algorithms (Model implementation + Accuracy scores + Classification report + Confusion matrix)</a:t>
            </a:r>
            <a:endParaRPr lang="en-US" dirty="0"/>
          </a:p>
        </p:txBody>
      </p:sp>
      <p:pic>
        <p:nvPicPr>
          <p:cNvPr id="17" name="Picture 16">
            <a:extLst>
              <a:ext uri="{FF2B5EF4-FFF2-40B4-BE49-F238E27FC236}">
                <a16:creationId xmlns:a16="http://schemas.microsoft.com/office/drawing/2014/main" id="{FF61DBCD-F1AA-46B9-C977-BCB7848F7B92}"/>
              </a:ext>
            </a:extLst>
          </p:cNvPr>
          <p:cNvPicPr>
            <a:picLocks noChangeAspect="1"/>
          </p:cNvPicPr>
          <p:nvPr/>
        </p:nvPicPr>
        <p:blipFill>
          <a:blip r:embed="rId2"/>
          <a:stretch>
            <a:fillRect/>
          </a:stretch>
        </p:blipFill>
        <p:spPr>
          <a:xfrm>
            <a:off x="151227" y="348869"/>
            <a:ext cx="6500423" cy="6287045"/>
          </a:xfrm>
          <a:prstGeom prst="rect">
            <a:avLst/>
          </a:prstGeom>
          <a:ln>
            <a:noFill/>
          </a:ln>
          <a:effectLst>
            <a:softEdge rad="112500"/>
          </a:effectLst>
        </p:spPr>
      </p:pic>
      <p:pic>
        <p:nvPicPr>
          <p:cNvPr id="3" name="Picture 2">
            <a:extLst>
              <a:ext uri="{FF2B5EF4-FFF2-40B4-BE49-F238E27FC236}">
                <a16:creationId xmlns:a16="http://schemas.microsoft.com/office/drawing/2014/main" id="{59F48A5B-1204-5972-92AA-E70B07260D23}"/>
              </a:ext>
            </a:extLst>
          </p:cNvPr>
          <p:cNvPicPr>
            <a:picLocks noChangeAspect="1"/>
          </p:cNvPicPr>
          <p:nvPr/>
        </p:nvPicPr>
        <p:blipFill>
          <a:blip r:embed="rId3"/>
          <a:stretch>
            <a:fillRect/>
          </a:stretch>
        </p:blipFill>
        <p:spPr>
          <a:xfrm>
            <a:off x="5673043" y="683999"/>
            <a:ext cx="5932803" cy="3880126"/>
          </a:xfrm>
          <a:prstGeom prst="rect">
            <a:avLst/>
          </a:prstGeom>
        </p:spPr>
      </p:pic>
      <p:sp>
        <p:nvSpPr>
          <p:cNvPr id="4" name="TextBox 3">
            <a:extLst>
              <a:ext uri="{FF2B5EF4-FFF2-40B4-BE49-F238E27FC236}">
                <a16:creationId xmlns:a16="http://schemas.microsoft.com/office/drawing/2014/main" id="{83C4B471-5A79-2848-CA1D-48847E59E73A}"/>
              </a:ext>
            </a:extLst>
          </p:cNvPr>
          <p:cNvSpPr txBox="1"/>
          <p:nvPr/>
        </p:nvSpPr>
        <p:spPr>
          <a:xfrm>
            <a:off x="7581620" y="348869"/>
            <a:ext cx="2612432" cy="276999"/>
          </a:xfrm>
          <a:prstGeom prst="rect">
            <a:avLst/>
          </a:prstGeom>
          <a:noFill/>
        </p:spPr>
        <p:txBody>
          <a:bodyPr wrap="square" rtlCol="0">
            <a:spAutoFit/>
          </a:bodyPr>
          <a:lstStyle/>
          <a:p>
            <a:r>
              <a:rPr lang="en-GB" sz="1200" dirty="0">
                <a:highlight>
                  <a:srgbClr val="FFFF00"/>
                </a:highlight>
              </a:rPr>
              <a:t>Decision Tree – pictorial representation</a:t>
            </a:r>
            <a:endParaRPr lang="en-US" sz="1200" dirty="0">
              <a:highlight>
                <a:srgbClr val="FFFF00"/>
              </a:highlight>
            </a:endParaRPr>
          </a:p>
        </p:txBody>
      </p:sp>
      <p:sp>
        <p:nvSpPr>
          <p:cNvPr id="6" name="TextBox 5">
            <a:extLst>
              <a:ext uri="{FF2B5EF4-FFF2-40B4-BE49-F238E27FC236}">
                <a16:creationId xmlns:a16="http://schemas.microsoft.com/office/drawing/2014/main" id="{E0AE6596-BEB3-28E4-F756-D9080EB43A6F}"/>
              </a:ext>
            </a:extLst>
          </p:cNvPr>
          <p:cNvSpPr txBox="1"/>
          <p:nvPr/>
        </p:nvSpPr>
        <p:spPr>
          <a:xfrm>
            <a:off x="11670231" y="6630908"/>
            <a:ext cx="529576" cy="215444"/>
          </a:xfrm>
          <a:prstGeom prst="rect">
            <a:avLst/>
          </a:prstGeom>
          <a:noFill/>
        </p:spPr>
        <p:txBody>
          <a:bodyPr wrap="square" rtlCol="0">
            <a:spAutoFit/>
          </a:bodyPr>
          <a:lstStyle/>
          <a:p>
            <a:pPr>
              <a:spcAft>
                <a:spcPts val="600"/>
              </a:spcAft>
            </a:pPr>
            <a:r>
              <a:rPr lang="en-GB" sz="800" i="1" dirty="0">
                <a:solidFill>
                  <a:srgbClr val="002060"/>
                </a:solidFill>
              </a:rPr>
              <a:t>32 / 47</a:t>
            </a:r>
            <a:endParaRPr lang="en-US" sz="800" i="1" dirty="0">
              <a:solidFill>
                <a:srgbClr val="002060"/>
              </a:solidFill>
            </a:endParaRPr>
          </a:p>
        </p:txBody>
      </p:sp>
      <p:sp>
        <p:nvSpPr>
          <p:cNvPr id="2" name="TextBox 1">
            <a:extLst>
              <a:ext uri="{FF2B5EF4-FFF2-40B4-BE49-F238E27FC236}">
                <a16:creationId xmlns:a16="http://schemas.microsoft.com/office/drawing/2014/main" id="{82BEF734-95E9-7CAE-71A6-3506824593B0}"/>
              </a:ext>
            </a:extLst>
          </p:cNvPr>
          <p:cNvSpPr txBox="1"/>
          <p:nvPr/>
        </p:nvSpPr>
        <p:spPr>
          <a:xfrm>
            <a:off x="3509107" y="4222126"/>
            <a:ext cx="7752863" cy="2031325"/>
          </a:xfrm>
          <a:prstGeom prst="rect">
            <a:avLst/>
          </a:prstGeom>
          <a:noFill/>
          <a:ln>
            <a:solidFill>
              <a:srgbClr val="C87700"/>
            </a:solidFill>
          </a:ln>
        </p:spPr>
        <p:txBody>
          <a:bodyPr wrap="square" rtlCol="0">
            <a:spAutoFit/>
          </a:bodyPr>
          <a:lstStyle/>
          <a:p>
            <a:r>
              <a:rPr lang="en-GB" sz="1050" b="1" u="sng" dirty="0">
                <a:solidFill>
                  <a:srgbClr val="C87700"/>
                </a:solidFill>
              </a:rPr>
              <a:t>Decision tree Classifier – Facts</a:t>
            </a:r>
          </a:p>
          <a:p>
            <a:endParaRPr lang="en-GB" sz="1050" u="sng" dirty="0"/>
          </a:p>
          <a:p>
            <a:pPr marL="285750" indent="-285750">
              <a:buFont typeface="Wingdings" panose="05000000000000000000" pitchFamily="2" charset="2"/>
              <a:buChar char="ü"/>
            </a:pPr>
            <a:r>
              <a:rPr lang="en-US" sz="1050" b="0" i="0" dirty="0">
                <a:solidFill>
                  <a:srgbClr val="C87700"/>
                </a:solidFill>
                <a:effectLst/>
                <a:latin typeface="Söhne"/>
              </a:rPr>
              <a:t>Decision Tree is a supervised machine learning algorithm used for classification and regression tasks</a:t>
            </a:r>
          </a:p>
          <a:p>
            <a:pPr marL="285750" indent="-285750">
              <a:buFont typeface="Wingdings" panose="05000000000000000000" pitchFamily="2" charset="2"/>
              <a:buChar char="ü"/>
            </a:pPr>
            <a:endParaRPr lang="en-GB" sz="1050" b="0" i="0" dirty="0">
              <a:solidFill>
                <a:srgbClr val="C87700"/>
              </a:solidFill>
              <a:effectLst/>
              <a:latin typeface="Söhne"/>
            </a:endParaRPr>
          </a:p>
          <a:p>
            <a:pPr marL="285750" indent="-285750">
              <a:buFont typeface="Wingdings" panose="05000000000000000000" pitchFamily="2" charset="2"/>
              <a:buChar char="ü"/>
            </a:pPr>
            <a:r>
              <a:rPr lang="en-US" sz="1050" b="0" i="0" dirty="0">
                <a:solidFill>
                  <a:srgbClr val="C87700"/>
                </a:solidFill>
                <a:effectLst/>
                <a:latin typeface="Söhne"/>
              </a:rPr>
              <a:t>It builds a tree-like model of decisions and their possible consequences based on feature values</a:t>
            </a:r>
          </a:p>
          <a:p>
            <a:pPr marL="285750" indent="-285750">
              <a:buFont typeface="Wingdings" panose="05000000000000000000" pitchFamily="2" charset="2"/>
              <a:buChar char="ü"/>
            </a:pPr>
            <a:endParaRPr lang="en-GB" sz="1050" dirty="0">
              <a:solidFill>
                <a:srgbClr val="C87700"/>
              </a:solidFill>
              <a:latin typeface="Söhne"/>
            </a:endParaRPr>
          </a:p>
          <a:p>
            <a:pPr marL="285750" indent="-285750">
              <a:buFont typeface="Wingdings" panose="05000000000000000000" pitchFamily="2" charset="2"/>
              <a:buChar char="ü"/>
            </a:pPr>
            <a:r>
              <a:rPr lang="en-US" sz="1050" b="0" i="0" dirty="0">
                <a:solidFill>
                  <a:srgbClr val="C87700"/>
                </a:solidFill>
                <a:effectLst/>
                <a:latin typeface="Söhne"/>
              </a:rPr>
              <a:t>The tree structure consists of internal nodes representing features, branches representing decisions, and leaf nodes representing the predicted class or value.</a:t>
            </a:r>
          </a:p>
          <a:p>
            <a:pPr marL="285750" indent="-285750">
              <a:buFont typeface="Wingdings" panose="05000000000000000000" pitchFamily="2" charset="2"/>
              <a:buChar char="ü"/>
            </a:pPr>
            <a:endParaRPr lang="en-GB" sz="1050" b="0" i="0" dirty="0">
              <a:solidFill>
                <a:srgbClr val="C87700"/>
              </a:solidFill>
              <a:effectLst/>
              <a:latin typeface="Söhne"/>
            </a:endParaRPr>
          </a:p>
          <a:p>
            <a:pPr marL="285750" indent="-285750">
              <a:buFont typeface="Wingdings" panose="05000000000000000000" pitchFamily="2" charset="2"/>
              <a:buChar char="ü"/>
            </a:pPr>
            <a:r>
              <a:rPr lang="en-US" sz="1050" b="0" i="0" dirty="0">
                <a:solidFill>
                  <a:srgbClr val="C87700"/>
                </a:solidFill>
                <a:effectLst/>
                <a:latin typeface="Söhne"/>
              </a:rPr>
              <a:t>Decision Tree splits data based on feature thresholds to create homogeneous subsets at each node</a:t>
            </a:r>
          </a:p>
          <a:p>
            <a:pPr marL="285750" indent="-285750">
              <a:buFont typeface="Wingdings" panose="05000000000000000000" pitchFamily="2" charset="2"/>
              <a:buChar char="ü"/>
            </a:pPr>
            <a:endParaRPr lang="en-GB" sz="1050" dirty="0">
              <a:solidFill>
                <a:srgbClr val="C87700"/>
              </a:solidFill>
              <a:latin typeface="Söhne"/>
            </a:endParaRPr>
          </a:p>
          <a:p>
            <a:pPr marL="285750" indent="-285750">
              <a:buFont typeface="Wingdings" panose="05000000000000000000" pitchFamily="2" charset="2"/>
              <a:buChar char="ü"/>
            </a:pPr>
            <a:r>
              <a:rPr lang="en-US" sz="1050" b="0" i="0" dirty="0">
                <a:solidFill>
                  <a:srgbClr val="C87700"/>
                </a:solidFill>
                <a:effectLst/>
                <a:latin typeface="Söhne"/>
              </a:rPr>
              <a:t>It is interpretable, can handle both categorical and numerical data, and is prone to overfitting on complex datasets.</a:t>
            </a:r>
            <a:endParaRPr lang="en-US" sz="1050" dirty="0">
              <a:solidFill>
                <a:srgbClr val="C87700"/>
              </a:solidFill>
            </a:endParaRPr>
          </a:p>
        </p:txBody>
      </p:sp>
    </p:spTree>
    <p:extLst>
      <p:ext uri="{BB962C8B-B14F-4D97-AF65-F5344CB8AC3E}">
        <p14:creationId xmlns:p14="http://schemas.microsoft.com/office/powerpoint/2010/main" val="200457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heel(1)">
                                      <p:cBhvr>
                                        <p:cTn id="7" dur="2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par>
                                <p:cTn id="13" presetID="6" presetClass="entr" presetSubtype="16"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circle(in)">
                                      <p:cBhvr>
                                        <p:cTn id="15"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EC247C1-6FE1-EC8E-15A8-B06F24752208}"/>
              </a:ext>
            </a:extLst>
          </p:cNvPr>
          <p:cNvPicPr>
            <a:picLocks noChangeAspect="1"/>
          </p:cNvPicPr>
          <p:nvPr/>
        </p:nvPicPr>
        <p:blipFill>
          <a:blip r:embed="rId2"/>
          <a:stretch>
            <a:fillRect/>
          </a:stretch>
        </p:blipFill>
        <p:spPr>
          <a:xfrm>
            <a:off x="2156581" y="389004"/>
            <a:ext cx="6581448" cy="64239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a:extLst>
              <a:ext uri="{FF2B5EF4-FFF2-40B4-BE49-F238E27FC236}">
                <a16:creationId xmlns:a16="http://schemas.microsoft.com/office/drawing/2014/main" id="{71F68AB2-70F1-ECA7-4101-2EEF3AB90A5A}"/>
              </a:ext>
            </a:extLst>
          </p:cNvPr>
          <p:cNvSpPr txBox="1">
            <a:spLocks/>
          </p:cNvSpPr>
          <p:nvPr/>
        </p:nvSpPr>
        <p:spPr>
          <a:xfrm>
            <a:off x="521769" y="13739"/>
            <a:ext cx="10972800" cy="276999"/>
          </a:xfrm>
          <a:prstGeom prst="rect">
            <a:avLst/>
          </a:prstGeom>
          <a:gradFill flip="none" rotWithShape="1">
            <a:gsLst>
              <a:gs pos="0">
                <a:schemeClr val="tx2">
                  <a:lumMod val="50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txBody>
          <a:bodyPr vert="horz" lIns="91440" tIns="45720" rIns="91440" bIns="45720" rtlCol="0" anchor="ctr">
            <a:normAutofit/>
          </a:bodyPr>
          <a:lstStyle>
            <a:defPPr>
              <a:defRPr lang="en-US"/>
            </a:defPPr>
            <a:lvl1pPr algn="ctr">
              <a:lnSpc>
                <a:spcPct val="90000"/>
              </a:lnSpc>
              <a:spcBef>
                <a:spcPct val="0"/>
              </a:spcBef>
              <a:buNone/>
              <a:defRPr sz="1200" b="1">
                <a:solidFill>
                  <a:schemeClr val="bg1"/>
                </a:solidFill>
                <a:latin typeface="+mj-lt"/>
                <a:ea typeface="+mj-ea"/>
                <a:cs typeface="Arial" panose="020B0604020202020204" pitchFamily="34" charset="0"/>
              </a:defRPr>
            </a:lvl1pPr>
          </a:lstStyle>
          <a:p>
            <a:r>
              <a:rPr lang="en-GB"/>
              <a:t>7.3 – Train the model with suitable machine learning algorithms (Model implementation + Accuracy scores + Classification report + Confusion matrix)</a:t>
            </a:r>
            <a:endParaRPr lang="en-US" dirty="0"/>
          </a:p>
        </p:txBody>
      </p:sp>
      <p:sp>
        <p:nvSpPr>
          <p:cNvPr id="3" name="TextBox 2">
            <a:extLst>
              <a:ext uri="{FF2B5EF4-FFF2-40B4-BE49-F238E27FC236}">
                <a16:creationId xmlns:a16="http://schemas.microsoft.com/office/drawing/2014/main" id="{A3C9E967-FF78-985A-1D0E-CFF122DCF607}"/>
              </a:ext>
            </a:extLst>
          </p:cNvPr>
          <p:cNvSpPr txBox="1"/>
          <p:nvPr/>
        </p:nvSpPr>
        <p:spPr>
          <a:xfrm>
            <a:off x="-17086" y="6644408"/>
            <a:ext cx="1836093" cy="230832"/>
          </a:xfrm>
          <a:prstGeom prst="rect">
            <a:avLst/>
          </a:prstGeom>
          <a:noFill/>
        </p:spPr>
        <p:txBody>
          <a:bodyPr wrap="square" rtlCol="0">
            <a:spAutoFit/>
          </a:bodyPr>
          <a:lstStyle/>
          <a:p>
            <a:pPr>
              <a:spcAft>
                <a:spcPts val="600"/>
              </a:spcAft>
            </a:pPr>
            <a:r>
              <a:rPr lang="en-GB" sz="900" i="1">
                <a:solidFill>
                  <a:srgbClr val="C00000"/>
                </a:solidFill>
              </a:rPr>
              <a:t> 15 – May 2023, Arun Ramamurthy</a:t>
            </a:r>
            <a:endParaRPr lang="en-US" sz="900" i="1" dirty="0">
              <a:solidFill>
                <a:srgbClr val="C00000"/>
              </a:solidFill>
            </a:endParaRPr>
          </a:p>
        </p:txBody>
      </p:sp>
      <p:sp>
        <p:nvSpPr>
          <p:cNvPr id="4" name="TextBox 3">
            <a:extLst>
              <a:ext uri="{FF2B5EF4-FFF2-40B4-BE49-F238E27FC236}">
                <a16:creationId xmlns:a16="http://schemas.microsoft.com/office/drawing/2014/main" id="{075AF939-E4A0-E7E4-525B-24D4068762E4}"/>
              </a:ext>
            </a:extLst>
          </p:cNvPr>
          <p:cNvSpPr txBox="1"/>
          <p:nvPr/>
        </p:nvSpPr>
        <p:spPr>
          <a:xfrm>
            <a:off x="11670231" y="6630908"/>
            <a:ext cx="529576" cy="215444"/>
          </a:xfrm>
          <a:prstGeom prst="rect">
            <a:avLst/>
          </a:prstGeom>
          <a:noFill/>
        </p:spPr>
        <p:txBody>
          <a:bodyPr wrap="square" rtlCol="0">
            <a:spAutoFit/>
          </a:bodyPr>
          <a:lstStyle/>
          <a:p>
            <a:pPr>
              <a:spcAft>
                <a:spcPts val="600"/>
              </a:spcAft>
            </a:pPr>
            <a:r>
              <a:rPr lang="en-GB" sz="800" i="1">
                <a:solidFill>
                  <a:srgbClr val="002060"/>
                </a:solidFill>
              </a:rPr>
              <a:t>33 / 47</a:t>
            </a:r>
            <a:endParaRPr lang="en-US" sz="800" i="1" dirty="0">
              <a:solidFill>
                <a:srgbClr val="002060"/>
              </a:solidFill>
            </a:endParaRPr>
          </a:p>
        </p:txBody>
      </p:sp>
      <p:sp>
        <p:nvSpPr>
          <p:cNvPr id="6" name="TextBox 5">
            <a:extLst>
              <a:ext uri="{FF2B5EF4-FFF2-40B4-BE49-F238E27FC236}">
                <a16:creationId xmlns:a16="http://schemas.microsoft.com/office/drawing/2014/main" id="{7F17C654-EB7B-A018-D7BA-EDD74C04EA91}"/>
              </a:ext>
            </a:extLst>
          </p:cNvPr>
          <p:cNvSpPr txBox="1"/>
          <p:nvPr/>
        </p:nvSpPr>
        <p:spPr>
          <a:xfrm>
            <a:off x="9027698" y="1680308"/>
            <a:ext cx="2868246" cy="2516073"/>
          </a:xfrm>
          <a:prstGeom prst="rect">
            <a:avLst/>
          </a:prstGeom>
          <a:noFill/>
          <a:ln>
            <a:solidFill>
              <a:srgbClr val="00B050"/>
            </a:solidFill>
          </a:ln>
        </p:spPr>
        <p:txBody>
          <a:bodyPr wrap="square" rtlCol="0">
            <a:spAutoFit/>
          </a:bodyPr>
          <a:lstStyle/>
          <a:p>
            <a:r>
              <a:rPr lang="en-GB" sz="1050" u="sng" dirty="0">
                <a:solidFill>
                  <a:srgbClr val="00B050"/>
                </a:solidFill>
              </a:rPr>
              <a:t>Random forest – Facts</a:t>
            </a:r>
          </a:p>
          <a:p>
            <a:endParaRPr lang="en-GB" sz="1050" u="sng" dirty="0"/>
          </a:p>
          <a:p>
            <a:pPr marL="285750" indent="-285750">
              <a:buFont typeface="Wingdings" panose="05000000000000000000" pitchFamily="2" charset="2"/>
              <a:buChar char="ü"/>
            </a:pPr>
            <a:r>
              <a:rPr lang="en-US" sz="1050" b="0" i="0" dirty="0">
                <a:solidFill>
                  <a:srgbClr val="00B050"/>
                </a:solidFill>
                <a:effectLst/>
                <a:latin typeface="Söhne"/>
              </a:rPr>
              <a:t>Ensemble machine learning model</a:t>
            </a:r>
          </a:p>
          <a:p>
            <a:pPr marL="171450" indent="-171450">
              <a:buFont typeface="Wingdings" panose="05000000000000000000" pitchFamily="2" charset="2"/>
              <a:buChar char="ü"/>
            </a:pPr>
            <a:endParaRPr lang="en-GB" sz="1050" b="0" i="0" dirty="0">
              <a:solidFill>
                <a:srgbClr val="00B050"/>
              </a:solidFill>
              <a:effectLst/>
              <a:latin typeface="Söhne"/>
            </a:endParaRPr>
          </a:p>
          <a:p>
            <a:pPr marL="285750" indent="-285750">
              <a:buFont typeface="Wingdings" panose="05000000000000000000" pitchFamily="2" charset="2"/>
              <a:buChar char="ü"/>
            </a:pPr>
            <a:r>
              <a:rPr lang="en-US" sz="1050" b="0" i="0" dirty="0">
                <a:solidFill>
                  <a:srgbClr val="00B050"/>
                </a:solidFill>
                <a:effectLst/>
                <a:latin typeface="Söhne"/>
              </a:rPr>
              <a:t>Constructed using multiple decision trees</a:t>
            </a:r>
          </a:p>
          <a:p>
            <a:pPr marL="171450" indent="-171450">
              <a:buFont typeface="Wingdings" panose="05000000000000000000" pitchFamily="2" charset="2"/>
              <a:buChar char="ü"/>
            </a:pPr>
            <a:endParaRPr lang="en-GB" sz="1050" dirty="0">
              <a:solidFill>
                <a:srgbClr val="00B050"/>
              </a:solidFill>
              <a:latin typeface="Söhne"/>
            </a:endParaRPr>
          </a:p>
          <a:p>
            <a:pPr marL="285750" indent="-285750">
              <a:buFont typeface="Wingdings" panose="05000000000000000000" pitchFamily="2" charset="2"/>
              <a:buChar char="ü"/>
            </a:pPr>
            <a:r>
              <a:rPr lang="en-US" sz="1050" b="0" i="0" dirty="0">
                <a:solidFill>
                  <a:srgbClr val="00B050"/>
                </a:solidFill>
                <a:effectLst/>
                <a:latin typeface="Söhne"/>
              </a:rPr>
              <a:t>Each tree is trained on a random subset of data</a:t>
            </a:r>
          </a:p>
          <a:p>
            <a:pPr marL="171450" indent="-171450">
              <a:buFont typeface="Wingdings" panose="05000000000000000000" pitchFamily="2" charset="2"/>
              <a:buChar char="ü"/>
            </a:pPr>
            <a:endParaRPr lang="en-GB" sz="1050" b="0" i="0" dirty="0">
              <a:solidFill>
                <a:srgbClr val="00B050"/>
              </a:solidFill>
              <a:effectLst/>
              <a:latin typeface="Söhne"/>
            </a:endParaRPr>
          </a:p>
          <a:p>
            <a:pPr marL="285750" indent="-285750">
              <a:buFont typeface="Wingdings" panose="05000000000000000000" pitchFamily="2" charset="2"/>
              <a:buChar char="ü"/>
            </a:pPr>
            <a:r>
              <a:rPr lang="en-US" sz="1050" b="0" i="0" dirty="0">
                <a:solidFill>
                  <a:srgbClr val="00B050"/>
                </a:solidFill>
                <a:effectLst/>
                <a:latin typeface="Söhne"/>
              </a:rPr>
              <a:t>Combines predictions of individual trees for final classification</a:t>
            </a:r>
          </a:p>
          <a:p>
            <a:pPr marL="171450" indent="-171450">
              <a:buFont typeface="Wingdings" panose="05000000000000000000" pitchFamily="2" charset="2"/>
              <a:buChar char="ü"/>
            </a:pPr>
            <a:endParaRPr lang="en-GB" sz="1050" dirty="0">
              <a:solidFill>
                <a:srgbClr val="00B050"/>
              </a:solidFill>
              <a:latin typeface="Söhne"/>
            </a:endParaRPr>
          </a:p>
          <a:p>
            <a:pPr marL="285750" indent="-285750">
              <a:buFont typeface="Wingdings" panose="05000000000000000000" pitchFamily="2" charset="2"/>
              <a:buChar char="ü"/>
            </a:pPr>
            <a:r>
              <a:rPr lang="en-US" sz="1050" dirty="0">
                <a:solidFill>
                  <a:srgbClr val="00B050"/>
                </a:solidFill>
              </a:rPr>
              <a:t>Handles high-dimensional data, avoids overfitting, and provides feature importance rankings</a:t>
            </a:r>
          </a:p>
        </p:txBody>
      </p:sp>
    </p:spTree>
    <p:extLst>
      <p:ext uri="{BB962C8B-B14F-4D97-AF65-F5344CB8AC3E}">
        <p14:creationId xmlns:p14="http://schemas.microsoft.com/office/powerpoint/2010/main" val="2244900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heel(1)">
                                      <p:cBhvr>
                                        <p:cTn id="7"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94261C-31D2-AB29-5467-9CE549BE0D18}"/>
              </a:ext>
            </a:extLst>
          </p:cNvPr>
          <p:cNvPicPr>
            <a:picLocks noChangeAspect="1"/>
          </p:cNvPicPr>
          <p:nvPr/>
        </p:nvPicPr>
        <p:blipFill>
          <a:blip r:embed="rId2"/>
          <a:stretch>
            <a:fillRect/>
          </a:stretch>
        </p:blipFill>
        <p:spPr>
          <a:xfrm>
            <a:off x="2358186" y="319319"/>
            <a:ext cx="6184029" cy="65047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a:extLst>
              <a:ext uri="{FF2B5EF4-FFF2-40B4-BE49-F238E27FC236}">
                <a16:creationId xmlns:a16="http://schemas.microsoft.com/office/drawing/2014/main" id="{095FA222-AC9A-4CA4-C4BE-8EDCAD33DF16}"/>
              </a:ext>
            </a:extLst>
          </p:cNvPr>
          <p:cNvSpPr txBox="1">
            <a:spLocks/>
          </p:cNvSpPr>
          <p:nvPr/>
        </p:nvSpPr>
        <p:spPr>
          <a:xfrm>
            <a:off x="521769" y="13739"/>
            <a:ext cx="10972800" cy="276999"/>
          </a:xfrm>
          <a:prstGeom prst="rect">
            <a:avLst/>
          </a:prstGeom>
          <a:gradFill flip="none" rotWithShape="1">
            <a:gsLst>
              <a:gs pos="0">
                <a:schemeClr val="tx2">
                  <a:lumMod val="50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txBody>
          <a:bodyPr vert="horz" lIns="91440" tIns="45720" rIns="91440" bIns="45720" rtlCol="0" anchor="ctr">
            <a:normAutofit/>
          </a:bodyPr>
          <a:lstStyle>
            <a:defPPr>
              <a:defRPr lang="en-US"/>
            </a:defPPr>
            <a:lvl1pPr algn="ctr">
              <a:lnSpc>
                <a:spcPct val="90000"/>
              </a:lnSpc>
              <a:spcBef>
                <a:spcPct val="0"/>
              </a:spcBef>
              <a:buNone/>
              <a:defRPr sz="1200" b="1">
                <a:solidFill>
                  <a:schemeClr val="bg1"/>
                </a:solidFill>
                <a:latin typeface="+mj-lt"/>
                <a:ea typeface="+mj-ea"/>
                <a:cs typeface="Arial" panose="020B0604020202020204" pitchFamily="34" charset="0"/>
              </a:defRPr>
            </a:lvl1pPr>
          </a:lstStyle>
          <a:p>
            <a:r>
              <a:rPr lang="en-GB" dirty="0"/>
              <a:t>7.4 – Train the model with suitable machine learning algorithms (Model implementation + Accuracy scores + Classification report + Confusion matrix)</a:t>
            </a:r>
            <a:endParaRPr lang="en-US" dirty="0"/>
          </a:p>
        </p:txBody>
      </p:sp>
      <p:sp>
        <p:nvSpPr>
          <p:cNvPr id="6" name="TextBox 5">
            <a:extLst>
              <a:ext uri="{FF2B5EF4-FFF2-40B4-BE49-F238E27FC236}">
                <a16:creationId xmlns:a16="http://schemas.microsoft.com/office/drawing/2014/main" id="{32C67DD9-985B-AE5F-A338-D03594AF851F}"/>
              </a:ext>
            </a:extLst>
          </p:cNvPr>
          <p:cNvSpPr txBox="1"/>
          <p:nvPr/>
        </p:nvSpPr>
        <p:spPr>
          <a:xfrm>
            <a:off x="-17086" y="6644408"/>
            <a:ext cx="1836093" cy="230832"/>
          </a:xfrm>
          <a:prstGeom prst="rect">
            <a:avLst/>
          </a:prstGeom>
          <a:noFill/>
        </p:spPr>
        <p:txBody>
          <a:bodyPr wrap="square" rtlCol="0">
            <a:spAutoFit/>
          </a:bodyPr>
          <a:lstStyle/>
          <a:p>
            <a:pPr>
              <a:spcAft>
                <a:spcPts val="600"/>
              </a:spcAft>
            </a:pPr>
            <a:r>
              <a:rPr lang="en-GB" sz="900" i="1" dirty="0">
                <a:solidFill>
                  <a:srgbClr val="C00000"/>
                </a:solidFill>
              </a:rPr>
              <a:t> 15 – May 2023, Arun Ramamurthy</a:t>
            </a:r>
            <a:endParaRPr lang="en-US" sz="900" i="1" dirty="0">
              <a:solidFill>
                <a:srgbClr val="C00000"/>
              </a:solidFill>
            </a:endParaRPr>
          </a:p>
        </p:txBody>
      </p:sp>
      <p:sp>
        <p:nvSpPr>
          <p:cNvPr id="7" name="TextBox 6">
            <a:extLst>
              <a:ext uri="{FF2B5EF4-FFF2-40B4-BE49-F238E27FC236}">
                <a16:creationId xmlns:a16="http://schemas.microsoft.com/office/drawing/2014/main" id="{8608D0D9-0ABA-8A1B-194C-B698B53738B3}"/>
              </a:ext>
            </a:extLst>
          </p:cNvPr>
          <p:cNvSpPr txBox="1"/>
          <p:nvPr/>
        </p:nvSpPr>
        <p:spPr>
          <a:xfrm>
            <a:off x="11670231" y="6630908"/>
            <a:ext cx="529576" cy="215444"/>
          </a:xfrm>
          <a:prstGeom prst="rect">
            <a:avLst/>
          </a:prstGeom>
          <a:noFill/>
        </p:spPr>
        <p:txBody>
          <a:bodyPr wrap="square" rtlCol="0">
            <a:spAutoFit/>
          </a:bodyPr>
          <a:lstStyle/>
          <a:p>
            <a:pPr>
              <a:spcAft>
                <a:spcPts val="600"/>
              </a:spcAft>
            </a:pPr>
            <a:r>
              <a:rPr lang="en-GB" sz="800" i="1" dirty="0">
                <a:solidFill>
                  <a:srgbClr val="002060"/>
                </a:solidFill>
              </a:rPr>
              <a:t>34 / 47</a:t>
            </a:r>
            <a:endParaRPr lang="en-US" sz="800" i="1" dirty="0">
              <a:solidFill>
                <a:srgbClr val="002060"/>
              </a:solidFill>
            </a:endParaRPr>
          </a:p>
        </p:txBody>
      </p:sp>
      <p:sp>
        <p:nvSpPr>
          <p:cNvPr id="4" name="TextBox 3">
            <a:extLst>
              <a:ext uri="{FF2B5EF4-FFF2-40B4-BE49-F238E27FC236}">
                <a16:creationId xmlns:a16="http://schemas.microsoft.com/office/drawing/2014/main" id="{A82043A8-863C-8A64-AD04-18C48A4FC5D4}"/>
              </a:ext>
            </a:extLst>
          </p:cNvPr>
          <p:cNvSpPr txBox="1"/>
          <p:nvPr/>
        </p:nvSpPr>
        <p:spPr>
          <a:xfrm>
            <a:off x="8956431" y="1047262"/>
            <a:ext cx="2868246" cy="3485570"/>
          </a:xfrm>
          <a:prstGeom prst="rect">
            <a:avLst/>
          </a:prstGeom>
          <a:noFill/>
          <a:ln>
            <a:solidFill>
              <a:srgbClr val="FF0000"/>
            </a:solidFill>
          </a:ln>
        </p:spPr>
        <p:txBody>
          <a:bodyPr wrap="square" rtlCol="0">
            <a:spAutoFit/>
          </a:bodyPr>
          <a:lstStyle/>
          <a:p>
            <a:r>
              <a:rPr lang="en-GB" sz="1050" u="sng" dirty="0">
                <a:solidFill>
                  <a:srgbClr val="FF0000"/>
                </a:solidFill>
              </a:rPr>
              <a:t>SVM classifier – Facts</a:t>
            </a:r>
          </a:p>
          <a:p>
            <a:endParaRPr lang="en-GB" sz="1050" u="sng" dirty="0"/>
          </a:p>
          <a:p>
            <a:pPr marL="285750" indent="-285750">
              <a:buFont typeface="Wingdings" panose="05000000000000000000" pitchFamily="2" charset="2"/>
              <a:buChar char="ü"/>
            </a:pPr>
            <a:r>
              <a:rPr lang="en-US" sz="1050" b="0" i="0" dirty="0">
                <a:solidFill>
                  <a:srgbClr val="FF0000"/>
                </a:solidFill>
                <a:effectLst/>
                <a:latin typeface="Söhne"/>
              </a:rPr>
              <a:t>Support Vector Machine (SVM) is a supervised machine learning algorithm for classification and regression</a:t>
            </a:r>
          </a:p>
          <a:p>
            <a:pPr marL="171450" indent="-171450">
              <a:buFont typeface="Wingdings" panose="05000000000000000000" pitchFamily="2" charset="2"/>
              <a:buChar char="ü"/>
            </a:pPr>
            <a:endParaRPr lang="en-US" sz="1050" b="0" i="0" dirty="0">
              <a:solidFill>
                <a:srgbClr val="FF0000"/>
              </a:solidFill>
              <a:effectLst/>
              <a:latin typeface="Söhne"/>
            </a:endParaRPr>
          </a:p>
          <a:p>
            <a:pPr marL="285750" indent="-285750">
              <a:buFont typeface="Wingdings" panose="05000000000000000000" pitchFamily="2" charset="2"/>
              <a:buChar char="ü"/>
            </a:pPr>
            <a:r>
              <a:rPr lang="en-US" sz="1050" b="0" i="0" dirty="0">
                <a:solidFill>
                  <a:srgbClr val="FF0000"/>
                </a:solidFill>
                <a:effectLst/>
                <a:latin typeface="Söhne"/>
              </a:rPr>
              <a:t>It creates a hyperplane that separates data points into different classes based on their features</a:t>
            </a:r>
          </a:p>
          <a:p>
            <a:pPr marL="171450" indent="-171450">
              <a:buFont typeface="Wingdings" panose="05000000000000000000" pitchFamily="2" charset="2"/>
              <a:buChar char="ü"/>
            </a:pPr>
            <a:endParaRPr lang="en-US" sz="1050" b="0" i="0" dirty="0">
              <a:solidFill>
                <a:srgbClr val="FF0000"/>
              </a:solidFill>
              <a:effectLst/>
              <a:latin typeface="Söhne"/>
            </a:endParaRPr>
          </a:p>
          <a:p>
            <a:pPr marL="285750" indent="-285750">
              <a:buFont typeface="Wingdings" panose="05000000000000000000" pitchFamily="2" charset="2"/>
              <a:buChar char="ü"/>
            </a:pPr>
            <a:r>
              <a:rPr lang="en-US" sz="1050" b="0" i="0" dirty="0">
                <a:solidFill>
                  <a:srgbClr val="FF0000"/>
                </a:solidFill>
                <a:effectLst/>
                <a:latin typeface="Söhne"/>
              </a:rPr>
              <a:t>SVM aims to maximize the margin, i.e., the distance between the hyperplane and the nearest data points of different classes</a:t>
            </a:r>
          </a:p>
          <a:p>
            <a:pPr marL="171450" indent="-171450">
              <a:buFont typeface="Wingdings" panose="05000000000000000000" pitchFamily="2" charset="2"/>
              <a:buChar char="ü"/>
            </a:pPr>
            <a:endParaRPr lang="en-US" sz="1050" b="0" i="0" dirty="0">
              <a:solidFill>
                <a:srgbClr val="FF0000"/>
              </a:solidFill>
              <a:effectLst/>
              <a:latin typeface="Söhne"/>
            </a:endParaRPr>
          </a:p>
          <a:p>
            <a:pPr marL="285750" indent="-285750">
              <a:buFont typeface="Wingdings" panose="05000000000000000000" pitchFamily="2" charset="2"/>
              <a:buChar char="ü"/>
            </a:pPr>
            <a:r>
              <a:rPr lang="en-US" sz="1050" b="0" i="0" dirty="0">
                <a:solidFill>
                  <a:srgbClr val="FF0000"/>
                </a:solidFill>
                <a:effectLst/>
                <a:latin typeface="Söhne"/>
              </a:rPr>
              <a:t>It can handle linear and non-linear classification problems by using different kernel functions</a:t>
            </a:r>
          </a:p>
          <a:p>
            <a:pPr marL="171450" indent="-171450">
              <a:buFont typeface="Wingdings" panose="05000000000000000000" pitchFamily="2" charset="2"/>
              <a:buChar char="ü"/>
            </a:pPr>
            <a:endParaRPr lang="en-US" sz="1050" b="0" i="0" dirty="0">
              <a:solidFill>
                <a:srgbClr val="FF0000"/>
              </a:solidFill>
              <a:effectLst/>
              <a:latin typeface="Söhne"/>
            </a:endParaRPr>
          </a:p>
          <a:p>
            <a:pPr marL="285750" indent="-285750">
              <a:buFont typeface="Wingdings" panose="05000000000000000000" pitchFamily="2" charset="2"/>
              <a:buChar char="ü"/>
            </a:pPr>
            <a:r>
              <a:rPr lang="en-US" sz="1050" b="0" i="0" dirty="0">
                <a:solidFill>
                  <a:srgbClr val="FF0000"/>
                </a:solidFill>
                <a:effectLst/>
                <a:latin typeface="Söhne"/>
              </a:rPr>
              <a:t>SVM is effective for high-dimensional data and can handle both binary and multi-class classification tasks.</a:t>
            </a:r>
            <a:endParaRPr lang="en-US" sz="1050" dirty="0">
              <a:solidFill>
                <a:srgbClr val="FF0000"/>
              </a:solidFill>
            </a:endParaRPr>
          </a:p>
        </p:txBody>
      </p:sp>
    </p:spTree>
    <p:extLst>
      <p:ext uri="{BB962C8B-B14F-4D97-AF65-F5344CB8AC3E}">
        <p14:creationId xmlns:p14="http://schemas.microsoft.com/office/powerpoint/2010/main" val="245256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0E089B-AF59-BEEE-6A47-9887EE4A0EF0}"/>
              </a:ext>
            </a:extLst>
          </p:cNvPr>
          <p:cNvPicPr>
            <a:picLocks noChangeAspect="1"/>
          </p:cNvPicPr>
          <p:nvPr/>
        </p:nvPicPr>
        <p:blipFill>
          <a:blip r:embed="rId2"/>
          <a:stretch>
            <a:fillRect/>
          </a:stretch>
        </p:blipFill>
        <p:spPr>
          <a:xfrm>
            <a:off x="2305538" y="358385"/>
            <a:ext cx="5947508" cy="64501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a:extLst>
              <a:ext uri="{FF2B5EF4-FFF2-40B4-BE49-F238E27FC236}">
                <a16:creationId xmlns:a16="http://schemas.microsoft.com/office/drawing/2014/main" id="{DF93872F-9444-4F21-3EFE-EC81017AF787}"/>
              </a:ext>
            </a:extLst>
          </p:cNvPr>
          <p:cNvSpPr txBox="1">
            <a:spLocks/>
          </p:cNvSpPr>
          <p:nvPr/>
        </p:nvSpPr>
        <p:spPr>
          <a:xfrm>
            <a:off x="521769" y="13739"/>
            <a:ext cx="10972800" cy="276999"/>
          </a:xfrm>
          <a:prstGeom prst="rect">
            <a:avLst/>
          </a:prstGeom>
          <a:gradFill flip="none" rotWithShape="1">
            <a:gsLst>
              <a:gs pos="0">
                <a:schemeClr val="tx2">
                  <a:lumMod val="50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txBody>
          <a:bodyPr vert="horz" lIns="91440" tIns="45720" rIns="91440" bIns="45720" rtlCol="0" anchor="ctr">
            <a:normAutofit/>
          </a:bodyPr>
          <a:lstStyle>
            <a:defPPr>
              <a:defRPr lang="en-US"/>
            </a:defPPr>
            <a:lvl1pPr algn="ctr">
              <a:lnSpc>
                <a:spcPct val="90000"/>
              </a:lnSpc>
              <a:spcBef>
                <a:spcPct val="0"/>
              </a:spcBef>
              <a:buNone/>
              <a:defRPr sz="1200" b="1">
                <a:solidFill>
                  <a:schemeClr val="bg1"/>
                </a:solidFill>
                <a:latin typeface="+mj-lt"/>
                <a:ea typeface="+mj-ea"/>
                <a:cs typeface="Arial" panose="020B0604020202020204" pitchFamily="34" charset="0"/>
              </a:defRPr>
            </a:lvl1pPr>
          </a:lstStyle>
          <a:p>
            <a:r>
              <a:rPr lang="en-GB" dirty="0"/>
              <a:t>7.5 – Train the model with suitable machine learning algorithms (Model implementation + Accuracy scores + Classification report + Confusion matrix)</a:t>
            </a:r>
            <a:endParaRPr lang="en-US" dirty="0"/>
          </a:p>
        </p:txBody>
      </p:sp>
      <p:sp>
        <p:nvSpPr>
          <p:cNvPr id="6" name="TextBox 5">
            <a:extLst>
              <a:ext uri="{FF2B5EF4-FFF2-40B4-BE49-F238E27FC236}">
                <a16:creationId xmlns:a16="http://schemas.microsoft.com/office/drawing/2014/main" id="{8F0DA9C9-AC73-8D92-822E-AC5F2E949AF8}"/>
              </a:ext>
            </a:extLst>
          </p:cNvPr>
          <p:cNvSpPr txBox="1"/>
          <p:nvPr/>
        </p:nvSpPr>
        <p:spPr>
          <a:xfrm>
            <a:off x="-17086" y="6644408"/>
            <a:ext cx="1836093" cy="230832"/>
          </a:xfrm>
          <a:prstGeom prst="rect">
            <a:avLst/>
          </a:prstGeom>
          <a:noFill/>
        </p:spPr>
        <p:txBody>
          <a:bodyPr wrap="square" rtlCol="0">
            <a:spAutoFit/>
          </a:bodyPr>
          <a:lstStyle/>
          <a:p>
            <a:pPr>
              <a:spcAft>
                <a:spcPts val="600"/>
              </a:spcAft>
            </a:pPr>
            <a:r>
              <a:rPr lang="en-GB" sz="900" i="1" dirty="0">
                <a:solidFill>
                  <a:srgbClr val="C00000"/>
                </a:solidFill>
              </a:rPr>
              <a:t> 15 – May 2023, Arun Ramamurthy</a:t>
            </a:r>
            <a:endParaRPr lang="en-US" sz="900" i="1" dirty="0">
              <a:solidFill>
                <a:srgbClr val="C00000"/>
              </a:solidFill>
            </a:endParaRPr>
          </a:p>
        </p:txBody>
      </p:sp>
      <p:sp>
        <p:nvSpPr>
          <p:cNvPr id="7" name="TextBox 6">
            <a:extLst>
              <a:ext uri="{FF2B5EF4-FFF2-40B4-BE49-F238E27FC236}">
                <a16:creationId xmlns:a16="http://schemas.microsoft.com/office/drawing/2014/main" id="{D86C3C0B-94EF-4EA7-AA70-A97C7ADEC1E5}"/>
              </a:ext>
            </a:extLst>
          </p:cNvPr>
          <p:cNvSpPr txBox="1"/>
          <p:nvPr/>
        </p:nvSpPr>
        <p:spPr>
          <a:xfrm>
            <a:off x="11670231" y="6630908"/>
            <a:ext cx="529576" cy="215444"/>
          </a:xfrm>
          <a:prstGeom prst="rect">
            <a:avLst/>
          </a:prstGeom>
          <a:noFill/>
        </p:spPr>
        <p:txBody>
          <a:bodyPr wrap="square" rtlCol="0">
            <a:spAutoFit/>
          </a:bodyPr>
          <a:lstStyle/>
          <a:p>
            <a:pPr>
              <a:spcAft>
                <a:spcPts val="600"/>
              </a:spcAft>
            </a:pPr>
            <a:r>
              <a:rPr lang="en-GB" sz="800" i="1" dirty="0">
                <a:solidFill>
                  <a:srgbClr val="002060"/>
                </a:solidFill>
              </a:rPr>
              <a:t>35 / 47</a:t>
            </a:r>
            <a:endParaRPr lang="en-US" sz="800" i="1" dirty="0">
              <a:solidFill>
                <a:srgbClr val="002060"/>
              </a:solidFill>
            </a:endParaRPr>
          </a:p>
        </p:txBody>
      </p:sp>
      <p:sp>
        <p:nvSpPr>
          <p:cNvPr id="3" name="TextBox 2">
            <a:extLst>
              <a:ext uri="{FF2B5EF4-FFF2-40B4-BE49-F238E27FC236}">
                <a16:creationId xmlns:a16="http://schemas.microsoft.com/office/drawing/2014/main" id="{C8A5A7EB-2DA9-DB3F-6BE4-D2E5D8D71FC4}"/>
              </a:ext>
            </a:extLst>
          </p:cNvPr>
          <p:cNvSpPr txBox="1"/>
          <p:nvPr/>
        </p:nvSpPr>
        <p:spPr>
          <a:xfrm>
            <a:off x="8956431" y="1047262"/>
            <a:ext cx="2868246" cy="3647152"/>
          </a:xfrm>
          <a:prstGeom prst="rect">
            <a:avLst/>
          </a:prstGeom>
          <a:noFill/>
          <a:ln>
            <a:solidFill>
              <a:srgbClr val="7030A0"/>
            </a:solidFill>
          </a:ln>
        </p:spPr>
        <p:txBody>
          <a:bodyPr wrap="square" rtlCol="0">
            <a:spAutoFit/>
          </a:bodyPr>
          <a:lstStyle/>
          <a:p>
            <a:r>
              <a:rPr lang="en-GB" sz="1050" b="1" u="sng" dirty="0">
                <a:solidFill>
                  <a:srgbClr val="893AE2"/>
                </a:solidFill>
                <a:latin typeface="Söhne"/>
              </a:rPr>
              <a:t>KNN classifier – Facts</a:t>
            </a:r>
          </a:p>
          <a:p>
            <a:pPr marL="285750" indent="-285750">
              <a:buFont typeface="Wingdings" panose="05000000000000000000" pitchFamily="2" charset="2"/>
              <a:buChar char="ü"/>
            </a:pPr>
            <a:endParaRPr lang="en-GB" sz="1050" dirty="0">
              <a:solidFill>
                <a:srgbClr val="893AE2"/>
              </a:solidFill>
              <a:latin typeface="Söhne"/>
            </a:endParaRPr>
          </a:p>
          <a:p>
            <a:pPr marL="285750" indent="-285750">
              <a:buFont typeface="Wingdings" panose="05000000000000000000" pitchFamily="2" charset="2"/>
              <a:buChar char="ü"/>
            </a:pPr>
            <a:r>
              <a:rPr lang="en-US" sz="1050" dirty="0">
                <a:solidFill>
                  <a:srgbClr val="893AE2"/>
                </a:solidFill>
                <a:latin typeface="Söhne"/>
              </a:rPr>
              <a:t>K-Nearest Neighbors (KNN) is a supervised machine learning algorithm used for classification</a:t>
            </a:r>
          </a:p>
          <a:p>
            <a:pPr marL="285750" indent="-285750">
              <a:buFont typeface="Wingdings" panose="05000000000000000000" pitchFamily="2" charset="2"/>
              <a:buChar char="ü"/>
            </a:pPr>
            <a:endParaRPr lang="en-US" sz="1050" dirty="0">
              <a:solidFill>
                <a:srgbClr val="893AE2"/>
              </a:solidFill>
              <a:latin typeface="Söhne"/>
            </a:endParaRPr>
          </a:p>
          <a:p>
            <a:pPr marL="285750" indent="-285750">
              <a:buFont typeface="Wingdings" panose="05000000000000000000" pitchFamily="2" charset="2"/>
              <a:buChar char="ü"/>
            </a:pPr>
            <a:r>
              <a:rPr lang="en-US" sz="1050" dirty="0">
                <a:solidFill>
                  <a:srgbClr val="893AE2"/>
                </a:solidFill>
                <a:latin typeface="Söhne"/>
              </a:rPr>
              <a:t>It classifies a new data point by considering the majority class of its K nearest neighbors in the training dataset.</a:t>
            </a:r>
          </a:p>
          <a:p>
            <a:pPr marL="285750" indent="-285750">
              <a:buFont typeface="Wingdings" panose="05000000000000000000" pitchFamily="2" charset="2"/>
              <a:buChar char="ü"/>
            </a:pPr>
            <a:endParaRPr lang="en-US" sz="1050" dirty="0">
              <a:solidFill>
                <a:srgbClr val="893AE2"/>
              </a:solidFill>
              <a:latin typeface="Söhne"/>
            </a:endParaRPr>
          </a:p>
          <a:p>
            <a:pPr marL="285750" indent="-285750">
              <a:buFont typeface="Wingdings" panose="05000000000000000000" pitchFamily="2" charset="2"/>
              <a:buChar char="ü"/>
            </a:pPr>
            <a:r>
              <a:rPr lang="en-US" sz="1050" dirty="0">
                <a:solidFill>
                  <a:srgbClr val="893AE2"/>
                </a:solidFill>
                <a:latin typeface="Söhne"/>
              </a:rPr>
              <a:t>The value of K, the number of neighbors to consider, is a hyperparameter that needs to be specified.</a:t>
            </a:r>
          </a:p>
          <a:p>
            <a:pPr marL="285750" indent="-285750">
              <a:buFont typeface="Wingdings" panose="05000000000000000000" pitchFamily="2" charset="2"/>
              <a:buChar char="ü"/>
            </a:pPr>
            <a:endParaRPr lang="en-US" sz="1050" dirty="0">
              <a:solidFill>
                <a:srgbClr val="893AE2"/>
              </a:solidFill>
              <a:latin typeface="Söhne"/>
            </a:endParaRPr>
          </a:p>
          <a:p>
            <a:pPr marL="285750" indent="-285750">
              <a:buFont typeface="Wingdings" panose="05000000000000000000" pitchFamily="2" charset="2"/>
              <a:buChar char="ü"/>
            </a:pPr>
            <a:r>
              <a:rPr lang="en-US" sz="1050" dirty="0">
                <a:solidFill>
                  <a:srgbClr val="893AE2"/>
                </a:solidFill>
                <a:latin typeface="Söhne"/>
              </a:rPr>
              <a:t>KNN uses a distance metric (e.g., Euclidean distance) to determine the similarity between data points.</a:t>
            </a:r>
          </a:p>
          <a:p>
            <a:pPr marL="171450" indent="-171450">
              <a:buFont typeface="Wingdings" panose="05000000000000000000" pitchFamily="2" charset="2"/>
              <a:buChar char="ü"/>
            </a:pPr>
            <a:endParaRPr lang="en-US" sz="1050" b="0" i="0" dirty="0">
              <a:solidFill>
                <a:srgbClr val="7030A0"/>
              </a:solidFill>
              <a:effectLst/>
              <a:latin typeface="Söhne"/>
            </a:endParaRPr>
          </a:p>
          <a:p>
            <a:pPr marL="285750" indent="-285750">
              <a:buFont typeface="Wingdings" panose="05000000000000000000" pitchFamily="2" charset="2"/>
              <a:buChar char="ü"/>
            </a:pPr>
            <a:r>
              <a:rPr lang="en-US" sz="1050" b="0" i="0" dirty="0">
                <a:solidFill>
                  <a:srgbClr val="893AE2"/>
                </a:solidFill>
                <a:effectLst/>
                <a:latin typeface="Söhne"/>
              </a:rPr>
              <a:t>It is a non-parametric algorithm and can handle both numerical and categorical data but can be computationally expensive for large datasets.</a:t>
            </a:r>
            <a:endParaRPr lang="en-US" sz="1050" dirty="0">
              <a:solidFill>
                <a:srgbClr val="893AE2"/>
              </a:solidFill>
            </a:endParaRPr>
          </a:p>
        </p:txBody>
      </p:sp>
    </p:spTree>
    <p:extLst>
      <p:ext uri="{BB962C8B-B14F-4D97-AF65-F5344CB8AC3E}">
        <p14:creationId xmlns:p14="http://schemas.microsoft.com/office/powerpoint/2010/main" val="625970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E6DBBD-8644-C016-6189-8AFFAD341FA1}"/>
              </a:ext>
            </a:extLst>
          </p:cNvPr>
          <p:cNvPicPr>
            <a:picLocks noChangeAspect="1"/>
          </p:cNvPicPr>
          <p:nvPr/>
        </p:nvPicPr>
        <p:blipFill>
          <a:blip r:embed="rId2"/>
          <a:stretch>
            <a:fillRect/>
          </a:stretch>
        </p:blipFill>
        <p:spPr>
          <a:xfrm>
            <a:off x="2381423" y="319319"/>
            <a:ext cx="5991792" cy="64936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a:extLst>
              <a:ext uri="{FF2B5EF4-FFF2-40B4-BE49-F238E27FC236}">
                <a16:creationId xmlns:a16="http://schemas.microsoft.com/office/drawing/2014/main" id="{785F24C2-4691-39B1-591C-A742A7D016F4}"/>
              </a:ext>
            </a:extLst>
          </p:cNvPr>
          <p:cNvSpPr txBox="1">
            <a:spLocks/>
          </p:cNvSpPr>
          <p:nvPr/>
        </p:nvSpPr>
        <p:spPr>
          <a:xfrm>
            <a:off x="521769" y="13739"/>
            <a:ext cx="10972800" cy="276999"/>
          </a:xfrm>
          <a:prstGeom prst="rect">
            <a:avLst/>
          </a:prstGeom>
          <a:gradFill flip="none" rotWithShape="1">
            <a:gsLst>
              <a:gs pos="0">
                <a:schemeClr val="tx2">
                  <a:lumMod val="50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txBody>
          <a:bodyPr vert="horz" lIns="91440" tIns="45720" rIns="91440" bIns="45720" rtlCol="0" anchor="ctr">
            <a:normAutofit/>
          </a:bodyPr>
          <a:lstStyle>
            <a:defPPr>
              <a:defRPr lang="en-US"/>
            </a:defPPr>
            <a:lvl1pPr algn="ctr">
              <a:lnSpc>
                <a:spcPct val="90000"/>
              </a:lnSpc>
              <a:spcBef>
                <a:spcPct val="0"/>
              </a:spcBef>
              <a:buNone/>
              <a:defRPr sz="1200" b="1">
                <a:solidFill>
                  <a:schemeClr val="bg1"/>
                </a:solidFill>
                <a:latin typeface="+mj-lt"/>
                <a:ea typeface="+mj-ea"/>
                <a:cs typeface="Arial" panose="020B0604020202020204" pitchFamily="34" charset="0"/>
              </a:defRPr>
            </a:lvl1pPr>
          </a:lstStyle>
          <a:p>
            <a:r>
              <a:rPr lang="en-GB" dirty="0"/>
              <a:t>7.6 – Train the model with suitable machine learning algorithms (Model implementation + Accuracy scores + Classification report + Confusion matrix)</a:t>
            </a:r>
            <a:endParaRPr lang="en-US" dirty="0"/>
          </a:p>
        </p:txBody>
      </p:sp>
      <p:sp>
        <p:nvSpPr>
          <p:cNvPr id="3" name="TextBox 2">
            <a:extLst>
              <a:ext uri="{FF2B5EF4-FFF2-40B4-BE49-F238E27FC236}">
                <a16:creationId xmlns:a16="http://schemas.microsoft.com/office/drawing/2014/main" id="{304F04E4-3A91-A20E-38D9-BA552A5CD7C2}"/>
              </a:ext>
            </a:extLst>
          </p:cNvPr>
          <p:cNvSpPr txBox="1"/>
          <p:nvPr/>
        </p:nvSpPr>
        <p:spPr>
          <a:xfrm>
            <a:off x="-17086" y="6644408"/>
            <a:ext cx="1836093" cy="230832"/>
          </a:xfrm>
          <a:prstGeom prst="rect">
            <a:avLst/>
          </a:prstGeom>
          <a:noFill/>
        </p:spPr>
        <p:txBody>
          <a:bodyPr wrap="square" rtlCol="0">
            <a:spAutoFit/>
          </a:bodyPr>
          <a:lstStyle/>
          <a:p>
            <a:pPr>
              <a:spcAft>
                <a:spcPts val="600"/>
              </a:spcAft>
            </a:pPr>
            <a:r>
              <a:rPr lang="en-GB" sz="900" i="1" dirty="0">
                <a:solidFill>
                  <a:srgbClr val="C00000"/>
                </a:solidFill>
              </a:rPr>
              <a:t> 15 – May 2023, Arun Ramamurthy</a:t>
            </a:r>
            <a:endParaRPr lang="en-US" sz="900" i="1" dirty="0">
              <a:solidFill>
                <a:srgbClr val="C00000"/>
              </a:solidFill>
            </a:endParaRPr>
          </a:p>
        </p:txBody>
      </p:sp>
      <p:sp>
        <p:nvSpPr>
          <p:cNvPr id="6" name="TextBox 5">
            <a:extLst>
              <a:ext uri="{FF2B5EF4-FFF2-40B4-BE49-F238E27FC236}">
                <a16:creationId xmlns:a16="http://schemas.microsoft.com/office/drawing/2014/main" id="{418D5721-234B-6485-9A7E-02B942822699}"/>
              </a:ext>
            </a:extLst>
          </p:cNvPr>
          <p:cNvSpPr txBox="1"/>
          <p:nvPr/>
        </p:nvSpPr>
        <p:spPr>
          <a:xfrm>
            <a:off x="11670231" y="6630908"/>
            <a:ext cx="529576" cy="215444"/>
          </a:xfrm>
          <a:prstGeom prst="rect">
            <a:avLst/>
          </a:prstGeom>
          <a:noFill/>
        </p:spPr>
        <p:txBody>
          <a:bodyPr wrap="square" rtlCol="0">
            <a:spAutoFit/>
          </a:bodyPr>
          <a:lstStyle/>
          <a:p>
            <a:pPr>
              <a:spcAft>
                <a:spcPts val="600"/>
              </a:spcAft>
            </a:pPr>
            <a:r>
              <a:rPr lang="en-GB" sz="800" i="1" dirty="0">
                <a:solidFill>
                  <a:srgbClr val="002060"/>
                </a:solidFill>
              </a:rPr>
              <a:t>36 / 47</a:t>
            </a:r>
            <a:endParaRPr lang="en-US" sz="800" i="1" dirty="0">
              <a:solidFill>
                <a:srgbClr val="002060"/>
              </a:solidFill>
            </a:endParaRPr>
          </a:p>
        </p:txBody>
      </p:sp>
      <p:sp>
        <p:nvSpPr>
          <p:cNvPr id="5" name="TextBox 4">
            <a:extLst>
              <a:ext uri="{FF2B5EF4-FFF2-40B4-BE49-F238E27FC236}">
                <a16:creationId xmlns:a16="http://schemas.microsoft.com/office/drawing/2014/main" id="{1A9B78C2-8936-186E-24DD-DC4000071188}"/>
              </a:ext>
            </a:extLst>
          </p:cNvPr>
          <p:cNvSpPr txBox="1"/>
          <p:nvPr/>
        </p:nvSpPr>
        <p:spPr>
          <a:xfrm>
            <a:off x="8956431" y="1047262"/>
            <a:ext cx="2868246" cy="3647152"/>
          </a:xfrm>
          <a:prstGeom prst="rect">
            <a:avLst/>
          </a:prstGeom>
          <a:noFill/>
          <a:ln>
            <a:solidFill>
              <a:srgbClr val="C00000"/>
            </a:solidFill>
          </a:ln>
        </p:spPr>
        <p:txBody>
          <a:bodyPr wrap="square" rtlCol="0">
            <a:spAutoFit/>
          </a:bodyPr>
          <a:lstStyle/>
          <a:p>
            <a:r>
              <a:rPr lang="en-GB" sz="1050" b="1" u="sng" dirty="0">
                <a:solidFill>
                  <a:srgbClr val="C00000"/>
                </a:solidFill>
              </a:rPr>
              <a:t>Naive Bayes classifier – Facts</a:t>
            </a:r>
          </a:p>
          <a:p>
            <a:endParaRPr lang="en-GB" sz="1050" u="sng" dirty="0">
              <a:solidFill>
                <a:srgbClr val="C00000"/>
              </a:solidFill>
            </a:endParaRPr>
          </a:p>
          <a:p>
            <a:pPr marL="285750" indent="-285750">
              <a:buFont typeface="Wingdings" panose="05000000000000000000" pitchFamily="2" charset="2"/>
              <a:buChar char="ü"/>
            </a:pPr>
            <a:r>
              <a:rPr lang="en-US" sz="1050" b="0" i="0" dirty="0">
                <a:solidFill>
                  <a:srgbClr val="C00000"/>
                </a:solidFill>
                <a:effectLst/>
                <a:latin typeface="Söhne"/>
              </a:rPr>
              <a:t>Naive Bayes is a supervised machine learning algorithm based on Bayes' theorem and assumes independence between features.</a:t>
            </a:r>
          </a:p>
          <a:p>
            <a:endParaRPr lang="en-US" sz="1050" b="0" i="0" dirty="0">
              <a:solidFill>
                <a:srgbClr val="C00000"/>
              </a:solidFill>
              <a:effectLst/>
              <a:latin typeface="Söhne"/>
            </a:endParaRPr>
          </a:p>
          <a:p>
            <a:pPr marL="285750" indent="-285750">
              <a:buFont typeface="Wingdings" panose="05000000000000000000" pitchFamily="2" charset="2"/>
              <a:buChar char="ü"/>
            </a:pPr>
            <a:r>
              <a:rPr lang="en-US" sz="1050" b="0" i="0" dirty="0">
                <a:solidFill>
                  <a:srgbClr val="C00000"/>
                </a:solidFill>
                <a:effectLst/>
                <a:latin typeface="Söhne"/>
              </a:rPr>
              <a:t>It is commonly used for classification tasks and calculates the probability of a data point belonging to each class.</a:t>
            </a:r>
          </a:p>
          <a:p>
            <a:endParaRPr lang="en-US" sz="1050" b="0" i="0" dirty="0">
              <a:solidFill>
                <a:srgbClr val="C00000"/>
              </a:solidFill>
              <a:effectLst/>
              <a:latin typeface="Söhne"/>
            </a:endParaRPr>
          </a:p>
          <a:p>
            <a:pPr marL="285750" indent="-285750">
              <a:buFont typeface="Wingdings" panose="05000000000000000000" pitchFamily="2" charset="2"/>
              <a:buChar char="ü"/>
            </a:pPr>
            <a:r>
              <a:rPr lang="en-US" sz="1050" b="0" i="0" dirty="0">
                <a:solidFill>
                  <a:srgbClr val="C00000"/>
                </a:solidFill>
                <a:effectLst/>
                <a:latin typeface="Söhne"/>
              </a:rPr>
              <a:t>Naive Bayes computes the likelihood of each feature given the class and multiplies them to obtain the posterior probability.</a:t>
            </a:r>
          </a:p>
          <a:p>
            <a:endParaRPr lang="en-US" sz="1050" b="0" i="0" dirty="0">
              <a:solidFill>
                <a:srgbClr val="C00000"/>
              </a:solidFill>
              <a:effectLst/>
              <a:latin typeface="Söhne"/>
            </a:endParaRPr>
          </a:p>
          <a:p>
            <a:pPr marL="285750" indent="-285750">
              <a:buFont typeface="Wingdings" panose="05000000000000000000" pitchFamily="2" charset="2"/>
              <a:buChar char="ü"/>
            </a:pPr>
            <a:r>
              <a:rPr lang="en-US" sz="1050" b="0" i="0" dirty="0">
                <a:solidFill>
                  <a:srgbClr val="C00000"/>
                </a:solidFill>
                <a:effectLst/>
                <a:latin typeface="Söhne"/>
              </a:rPr>
              <a:t>It assumes that features are conditionally independent, simplifying the computation.</a:t>
            </a:r>
          </a:p>
          <a:p>
            <a:endParaRPr lang="en-US" sz="1050" b="0" i="0" dirty="0">
              <a:solidFill>
                <a:srgbClr val="C00000"/>
              </a:solidFill>
              <a:effectLst/>
              <a:latin typeface="Söhne"/>
            </a:endParaRPr>
          </a:p>
          <a:p>
            <a:pPr marL="285750" indent="-285750">
              <a:buFont typeface="Wingdings" panose="05000000000000000000" pitchFamily="2" charset="2"/>
              <a:buChar char="ü"/>
            </a:pPr>
            <a:r>
              <a:rPr lang="en-US" sz="1050" b="0" i="0" dirty="0">
                <a:solidFill>
                  <a:srgbClr val="C00000"/>
                </a:solidFill>
                <a:effectLst/>
                <a:latin typeface="Söhne"/>
              </a:rPr>
              <a:t>Naive Bayes is efficient, especially with high-dimensional data, but can be limited by the independence assumption and may not capture complex relationships.</a:t>
            </a:r>
            <a:endParaRPr lang="en-US" sz="1050" dirty="0">
              <a:solidFill>
                <a:srgbClr val="C00000"/>
              </a:solidFill>
            </a:endParaRPr>
          </a:p>
        </p:txBody>
      </p:sp>
    </p:spTree>
    <p:extLst>
      <p:ext uri="{BB962C8B-B14F-4D97-AF65-F5344CB8AC3E}">
        <p14:creationId xmlns:p14="http://schemas.microsoft.com/office/powerpoint/2010/main" val="167571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96636F-0592-F628-5696-7CE2BB1B242A}"/>
              </a:ext>
            </a:extLst>
          </p:cNvPr>
          <p:cNvPicPr>
            <a:picLocks noChangeAspect="1"/>
          </p:cNvPicPr>
          <p:nvPr/>
        </p:nvPicPr>
        <p:blipFill>
          <a:blip r:embed="rId2"/>
          <a:stretch>
            <a:fillRect/>
          </a:stretch>
        </p:blipFill>
        <p:spPr>
          <a:xfrm>
            <a:off x="2039361" y="352474"/>
            <a:ext cx="6713870" cy="64662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a:extLst>
              <a:ext uri="{FF2B5EF4-FFF2-40B4-BE49-F238E27FC236}">
                <a16:creationId xmlns:a16="http://schemas.microsoft.com/office/drawing/2014/main" id="{65BA2420-5DAB-BF4C-DA76-30DF4E544D14}"/>
              </a:ext>
            </a:extLst>
          </p:cNvPr>
          <p:cNvSpPr txBox="1">
            <a:spLocks/>
          </p:cNvSpPr>
          <p:nvPr/>
        </p:nvSpPr>
        <p:spPr>
          <a:xfrm>
            <a:off x="521769" y="13739"/>
            <a:ext cx="10972800" cy="276999"/>
          </a:xfrm>
          <a:prstGeom prst="rect">
            <a:avLst/>
          </a:prstGeom>
          <a:gradFill flip="none" rotWithShape="1">
            <a:gsLst>
              <a:gs pos="0">
                <a:schemeClr val="tx2">
                  <a:lumMod val="50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txBody>
          <a:bodyPr vert="horz" lIns="91440" tIns="45720" rIns="91440" bIns="45720" rtlCol="0" anchor="ctr">
            <a:normAutofit/>
          </a:bodyPr>
          <a:lstStyle>
            <a:defPPr>
              <a:defRPr lang="en-US"/>
            </a:defPPr>
            <a:lvl1pPr algn="ctr">
              <a:lnSpc>
                <a:spcPct val="90000"/>
              </a:lnSpc>
              <a:spcBef>
                <a:spcPct val="0"/>
              </a:spcBef>
              <a:buNone/>
              <a:defRPr sz="1200" b="1">
                <a:solidFill>
                  <a:schemeClr val="bg1"/>
                </a:solidFill>
                <a:latin typeface="+mj-lt"/>
                <a:ea typeface="+mj-ea"/>
                <a:cs typeface="Arial" panose="020B0604020202020204" pitchFamily="34" charset="0"/>
              </a:defRPr>
            </a:lvl1pPr>
          </a:lstStyle>
          <a:p>
            <a:r>
              <a:rPr lang="en-GB" dirty="0"/>
              <a:t>7.7 – Train the model with suitable machine learning algorithms (Model implementation + Accuracy scores + Classification report + Confusion matrix)</a:t>
            </a:r>
            <a:endParaRPr lang="en-US" dirty="0"/>
          </a:p>
        </p:txBody>
      </p:sp>
      <p:sp>
        <p:nvSpPr>
          <p:cNvPr id="3" name="TextBox 2">
            <a:extLst>
              <a:ext uri="{FF2B5EF4-FFF2-40B4-BE49-F238E27FC236}">
                <a16:creationId xmlns:a16="http://schemas.microsoft.com/office/drawing/2014/main" id="{C7562C2D-A494-8778-7721-D6363B42F4D2}"/>
              </a:ext>
            </a:extLst>
          </p:cNvPr>
          <p:cNvSpPr txBox="1"/>
          <p:nvPr/>
        </p:nvSpPr>
        <p:spPr>
          <a:xfrm>
            <a:off x="-17086" y="6644408"/>
            <a:ext cx="1836093" cy="230832"/>
          </a:xfrm>
          <a:prstGeom prst="rect">
            <a:avLst/>
          </a:prstGeom>
          <a:noFill/>
        </p:spPr>
        <p:txBody>
          <a:bodyPr wrap="square" rtlCol="0">
            <a:spAutoFit/>
          </a:bodyPr>
          <a:lstStyle/>
          <a:p>
            <a:pPr>
              <a:spcAft>
                <a:spcPts val="600"/>
              </a:spcAft>
            </a:pPr>
            <a:r>
              <a:rPr lang="en-GB" sz="900" i="1" dirty="0">
                <a:solidFill>
                  <a:srgbClr val="C00000"/>
                </a:solidFill>
              </a:rPr>
              <a:t> 15 – May 2023, Arun Ramamurthy</a:t>
            </a:r>
            <a:endParaRPr lang="en-US" sz="900" i="1" dirty="0">
              <a:solidFill>
                <a:srgbClr val="C00000"/>
              </a:solidFill>
            </a:endParaRPr>
          </a:p>
        </p:txBody>
      </p:sp>
      <p:sp>
        <p:nvSpPr>
          <p:cNvPr id="6" name="TextBox 5">
            <a:extLst>
              <a:ext uri="{FF2B5EF4-FFF2-40B4-BE49-F238E27FC236}">
                <a16:creationId xmlns:a16="http://schemas.microsoft.com/office/drawing/2014/main" id="{46C19008-41B0-AA4B-2093-33EE7CD753BB}"/>
              </a:ext>
            </a:extLst>
          </p:cNvPr>
          <p:cNvSpPr txBox="1"/>
          <p:nvPr/>
        </p:nvSpPr>
        <p:spPr>
          <a:xfrm>
            <a:off x="11670231" y="6630908"/>
            <a:ext cx="529576" cy="215444"/>
          </a:xfrm>
          <a:prstGeom prst="rect">
            <a:avLst/>
          </a:prstGeom>
          <a:noFill/>
        </p:spPr>
        <p:txBody>
          <a:bodyPr wrap="square" rtlCol="0">
            <a:spAutoFit/>
          </a:bodyPr>
          <a:lstStyle/>
          <a:p>
            <a:pPr>
              <a:spcAft>
                <a:spcPts val="600"/>
              </a:spcAft>
            </a:pPr>
            <a:r>
              <a:rPr lang="en-GB" sz="800" i="1" dirty="0">
                <a:solidFill>
                  <a:srgbClr val="002060"/>
                </a:solidFill>
              </a:rPr>
              <a:t>37 / 47</a:t>
            </a:r>
            <a:endParaRPr lang="en-US" sz="800" i="1" dirty="0">
              <a:solidFill>
                <a:srgbClr val="002060"/>
              </a:solidFill>
            </a:endParaRPr>
          </a:p>
        </p:txBody>
      </p:sp>
      <p:sp>
        <p:nvSpPr>
          <p:cNvPr id="4" name="TextBox 3">
            <a:extLst>
              <a:ext uri="{FF2B5EF4-FFF2-40B4-BE49-F238E27FC236}">
                <a16:creationId xmlns:a16="http://schemas.microsoft.com/office/drawing/2014/main" id="{982B5809-A085-0566-FB5F-FC75C634DEC5}"/>
              </a:ext>
            </a:extLst>
          </p:cNvPr>
          <p:cNvSpPr txBox="1"/>
          <p:nvPr/>
        </p:nvSpPr>
        <p:spPr>
          <a:xfrm>
            <a:off x="8956431" y="1047262"/>
            <a:ext cx="2868246" cy="4293483"/>
          </a:xfrm>
          <a:prstGeom prst="rect">
            <a:avLst/>
          </a:prstGeom>
          <a:noFill/>
          <a:ln>
            <a:solidFill>
              <a:srgbClr val="BD1CCE"/>
            </a:solidFill>
          </a:ln>
        </p:spPr>
        <p:txBody>
          <a:bodyPr wrap="square" rtlCol="0">
            <a:spAutoFit/>
          </a:bodyPr>
          <a:lstStyle/>
          <a:p>
            <a:r>
              <a:rPr lang="en-GB" sz="1050" b="1" u="sng" dirty="0">
                <a:solidFill>
                  <a:srgbClr val="F34BC7"/>
                </a:solidFill>
              </a:rPr>
              <a:t>Gradient Boosting– Facts</a:t>
            </a:r>
          </a:p>
          <a:p>
            <a:endParaRPr lang="en-GB" sz="1050" u="sng" dirty="0">
              <a:solidFill>
                <a:srgbClr val="F34BC7"/>
              </a:solidFill>
            </a:endParaRPr>
          </a:p>
          <a:p>
            <a:pPr marL="285750" indent="-285750">
              <a:buFont typeface="Wingdings" panose="05000000000000000000" pitchFamily="2" charset="2"/>
              <a:buChar char="ü"/>
            </a:pPr>
            <a:r>
              <a:rPr lang="en-US" sz="1050" b="0" i="0" dirty="0">
                <a:solidFill>
                  <a:srgbClr val="F34BC7"/>
                </a:solidFill>
                <a:effectLst/>
                <a:latin typeface="Söhne"/>
              </a:rPr>
              <a:t>Gradient Boosting Classifier is a machine learning algorithm that combines multiple weak learners to create a strong predictive model.</a:t>
            </a:r>
          </a:p>
          <a:p>
            <a:endParaRPr lang="en-US" sz="1050" b="0" i="0" dirty="0">
              <a:solidFill>
                <a:srgbClr val="F34BC7"/>
              </a:solidFill>
              <a:effectLst/>
              <a:latin typeface="Söhne"/>
            </a:endParaRPr>
          </a:p>
          <a:p>
            <a:pPr marL="285750" indent="-285750">
              <a:buFont typeface="Wingdings" panose="05000000000000000000" pitchFamily="2" charset="2"/>
              <a:buChar char="ü"/>
            </a:pPr>
            <a:r>
              <a:rPr lang="en-US" sz="1050" b="0" i="0" dirty="0">
                <a:solidFill>
                  <a:srgbClr val="F34BC7"/>
                </a:solidFill>
                <a:effectLst/>
                <a:latin typeface="Söhne"/>
              </a:rPr>
              <a:t>It is an ensemble method that builds the model in a sequential manner, where each subsequent model corrects the mistakes made by the previous models.</a:t>
            </a:r>
          </a:p>
          <a:p>
            <a:endParaRPr lang="en-US" sz="1050" b="0" i="0" dirty="0">
              <a:solidFill>
                <a:srgbClr val="F34BC7"/>
              </a:solidFill>
              <a:effectLst/>
              <a:latin typeface="Söhne"/>
            </a:endParaRPr>
          </a:p>
          <a:p>
            <a:pPr marL="285750" indent="-285750">
              <a:buFont typeface="Wingdings" panose="05000000000000000000" pitchFamily="2" charset="2"/>
              <a:buChar char="ü"/>
            </a:pPr>
            <a:r>
              <a:rPr lang="en-US" sz="1050" b="0" i="0" dirty="0">
                <a:solidFill>
                  <a:srgbClr val="F34BC7"/>
                </a:solidFill>
                <a:effectLst/>
                <a:latin typeface="Söhne"/>
              </a:rPr>
              <a:t>Gradient Boosting works by optimizing a loss function using gradient descent to minimize the errors between predicted and actual values.</a:t>
            </a:r>
          </a:p>
          <a:p>
            <a:endParaRPr lang="en-US" sz="1050" b="0" i="0" dirty="0">
              <a:solidFill>
                <a:srgbClr val="F34BC7"/>
              </a:solidFill>
              <a:effectLst/>
              <a:latin typeface="Söhne"/>
            </a:endParaRPr>
          </a:p>
          <a:p>
            <a:pPr marL="285750" indent="-285750">
              <a:buFont typeface="Wingdings" panose="05000000000000000000" pitchFamily="2" charset="2"/>
              <a:buChar char="ü"/>
            </a:pPr>
            <a:r>
              <a:rPr lang="en-US" sz="1050" b="0" i="0" dirty="0">
                <a:solidFill>
                  <a:srgbClr val="F34BC7"/>
                </a:solidFill>
                <a:effectLst/>
                <a:latin typeface="Söhne"/>
              </a:rPr>
              <a:t>It assigns weights to the weak learners based on their performance, allowing the model to focus on challenging instances.</a:t>
            </a:r>
          </a:p>
          <a:p>
            <a:endParaRPr lang="en-US" sz="1050" b="0" i="0" dirty="0">
              <a:solidFill>
                <a:srgbClr val="F34BC7"/>
              </a:solidFill>
              <a:effectLst/>
              <a:latin typeface="Söhne"/>
            </a:endParaRPr>
          </a:p>
          <a:p>
            <a:pPr marL="285750" indent="-285750">
              <a:buFont typeface="Wingdings" panose="05000000000000000000" pitchFamily="2" charset="2"/>
              <a:buChar char="ü"/>
            </a:pPr>
            <a:r>
              <a:rPr lang="en-US" sz="1050" b="0" i="0" dirty="0">
                <a:solidFill>
                  <a:srgbClr val="F34BC7"/>
                </a:solidFill>
                <a:effectLst/>
                <a:latin typeface="Söhne"/>
              </a:rPr>
              <a:t>Gradient Boosting is versatile, handles various types of data, and often provides high predictive accuracy, but can be computationally expensive and prone to overfitting if not properly tuned.</a:t>
            </a:r>
            <a:endParaRPr lang="en-US" sz="1050" dirty="0">
              <a:solidFill>
                <a:srgbClr val="F34BC7"/>
              </a:solidFill>
            </a:endParaRPr>
          </a:p>
        </p:txBody>
      </p:sp>
      <p:sp>
        <p:nvSpPr>
          <p:cNvPr id="5" name="Rectangle 4">
            <a:extLst>
              <a:ext uri="{FF2B5EF4-FFF2-40B4-BE49-F238E27FC236}">
                <a16:creationId xmlns:a16="http://schemas.microsoft.com/office/drawing/2014/main" id="{B60CE4BC-D7CE-4115-40CF-A57A007B1E64}"/>
              </a:ext>
            </a:extLst>
          </p:cNvPr>
          <p:cNvSpPr/>
          <p:nvPr/>
        </p:nvSpPr>
        <p:spPr>
          <a:xfrm>
            <a:off x="2039361" y="2549236"/>
            <a:ext cx="4185948" cy="203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9982078-6CC2-D9FD-5868-7CAB8660C7DD}"/>
              </a:ext>
            </a:extLst>
          </p:cNvPr>
          <p:cNvSpPr txBox="1"/>
          <p:nvPr/>
        </p:nvSpPr>
        <p:spPr>
          <a:xfrm>
            <a:off x="2161309" y="2549236"/>
            <a:ext cx="5006109" cy="230832"/>
          </a:xfrm>
          <a:prstGeom prst="rect">
            <a:avLst/>
          </a:prstGeom>
          <a:noFill/>
        </p:spPr>
        <p:txBody>
          <a:bodyPr wrap="square" rtlCol="0">
            <a:spAutoFit/>
          </a:bodyPr>
          <a:lstStyle/>
          <a:p>
            <a:r>
              <a:rPr lang="en-GB" sz="900" b="1" i="1" dirty="0">
                <a:solidFill>
                  <a:srgbClr val="F34BC7"/>
                </a:solidFill>
              </a:rPr>
              <a:t>Gradient Boosting classifier : evaluation- accuracy, classification, confusion matrix </a:t>
            </a:r>
            <a:endParaRPr lang="en-US" sz="900" b="1" i="1" dirty="0">
              <a:solidFill>
                <a:srgbClr val="F34BC7"/>
              </a:solidFill>
            </a:endParaRPr>
          </a:p>
        </p:txBody>
      </p:sp>
    </p:spTree>
    <p:extLst>
      <p:ext uri="{BB962C8B-B14F-4D97-AF65-F5344CB8AC3E}">
        <p14:creationId xmlns:p14="http://schemas.microsoft.com/office/powerpoint/2010/main" val="267333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par>
                                <p:cTn id="8" presetID="21"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heel(1)">
                                      <p:cBhvr>
                                        <p:cTn id="1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BD9FD4-EAFB-CF16-3108-E52900DC06C0}"/>
              </a:ext>
            </a:extLst>
          </p:cNvPr>
          <p:cNvPicPr>
            <a:picLocks noChangeAspect="1"/>
          </p:cNvPicPr>
          <p:nvPr/>
        </p:nvPicPr>
        <p:blipFill>
          <a:blip r:embed="rId2"/>
          <a:stretch>
            <a:fillRect/>
          </a:stretch>
        </p:blipFill>
        <p:spPr>
          <a:xfrm>
            <a:off x="2547306" y="309892"/>
            <a:ext cx="5371210" cy="65185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extBox 1">
            <a:extLst>
              <a:ext uri="{FF2B5EF4-FFF2-40B4-BE49-F238E27FC236}">
                <a16:creationId xmlns:a16="http://schemas.microsoft.com/office/drawing/2014/main" id="{7BE1FFDE-B630-A395-1BF2-309B01131528}"/>
              </a:ext>
            </a:extLst>
          </p:cNvPr>
          <p:cNvSpPr txBox="1"/>
          <p:nvPr/>
        </p:nvSpPr>
        <p:spPr>
          <a:xfrm>
            <a:off x="4506012" y="2395075"/>
            <a:ext cx="3259579" cy="1815882"/>
          </a:xfrm>
          <a:prstGeom prst="rect">
            <a:avLst/>
          </a:prstGeom>
          <a:gradFill>
            <a:gsLst>
              <a:gs pos="0">
                <a:srgbClr val="FFFF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txBody>
          <a:bodyPr wrap="square" rtlCol="0">
            <a:spAutoFit/>
          </a:bodyPr>
          <a:lstStyle/>
          <a:p>
            <a:r>
              <a:rPr lang="en-GB" sz="1400" dirty="0"/>
              <a:t>This </a:t>
            </a:r>
            <a:r>
              <a:rPr lang="en-GB" sz="1400" b="1" dirty="0" err="1"/>
              <a:t>Barplot</a:t>
            </a:r>
            <a:r>
              <a:rPr lang="en-GB" sz="1400" dirty="0"/>
              <a:t> clearly shows:</a:t>
            </a:r>
          </a:p>
          <a:p>
            <a:endParaRPr lang="en-GB" sz="1400" dirty="0"/>
          </a:p>
          <a:p>
            <a:r>
              <a:rPr lang="en-GB" sz="1400" dirty="0"/>
              <a:t>- Logistic regression Machine Learning algorithm is giving us highest accuracy </a:t>
            </a:r>
            <a:r>
              <a:rPr lang="en-GB" sz="1400" b="1" dirty="0"/>
              <a:t>(80.36 %)</a:t>
            </a:r>
          </a:p>
          <a:p>
            <a:endParaRPr lang="en-GB" sz="1400" dirty="0"/>
          </a:p>
          <a:p>
            <a:r>
              <a:rPr lang="en-GB" sz="1400" dirty="0"/>
              <a:t>- 2</a:t>
            </a:r>
            <a:r>
              <a:rPr lang="en-GB" sz="1400" baseline="30000" dirty="0"/>
              <a:t>nd</a:t>
            </a:r>
            <a:r>
              <a:rPr lang="en-GB" sz="1400" dirty="0"/>
              <a:t> highest accuracy is Random Forest ML algorithm </a:t>
            </a:r>
            <a:r>
              <a:rPr lang="en-GB" sz="1400" b="1" dirty="0"/>
              <a:t>(78.57 %)</a:t>
            </a:r>
            <a:endParaRPr lang="en-US" sz="1400" b="1" dirty="0"/>
          </a:p>
        </p:txBody>
      </p:sp>
      <p:sp>
        <p:nvSpPr>
          <p:cNvPr id="4" name="Title 1">
            <a:extLst>
              <a:ext uri="{FF2B5EF4-FFF2-40B4-BE49-F238E27FC236}">
                <a16:creationId xmlns:a16="http://schemas.microsoft.com/office/drawing/2014/main" id="{FF901F78-06D1-D84D-8F28-E5EADA11CC34}"/>
              </a:ext>
            </a:extLst>
          </p:cNvPr>
          <p:cNvSpPr txBox="1">
            <a:spLocks/>
          </p:cNvSpPr>
          <p:nvPr/>
        </p:nvSpPr>
        <p:spPr>
          <a:xfrm>
            <a:off x="521769" y="13739"/>
            <a:ext cx="10972800" cy="276999"/>
          </a:xfrm>
          <a:prstGeom prst="rect">
            <a:avLst/>
          </a:prstGeom>
          <a:gradFill flip="none" rotWithShape="1">
            <a:gsLst>
              <a:gs pos="0">
                <a:schemeClr val="tx2">
                  <a:lumMod val="50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txBody>
          <a:bodyPr vert="horz" lIns="91440" tIns="45720" rIns="91440" bIns="45720" rtlCol="0" anchor="ctr">
            <a:normAutofit/>
          </a:bodyPr>
          <a:lstStyle>
            <a:defPPr>
              <a:defRPr lang="en-US"/>
            </a:defPPr>
            <a:lvl1pPr algn="ctr">
              <a:lnSpc>
                <a:spcPct val="90000"/>
              </a:lnSpc>
              <a:spcBef>
                <a:spcPct val="0"/>
              </a:spcBef>
              <a:buNone/>
              <a:defRPr sz="1200" b="1">
                <a:solidFill>
                  <a:schemeClr val="bg1"/>
                </a:solidFill>
                <a:latin typeface="+mj-lt"/>
                <a:ea typeface="+mj-ea"/>
                <a:cs typeface="Arial" panose="020B0604020202020204" pitchFamily="34" charset="0"/>
              </a:defRPr>
            </a:lvl1pPr>
          </a:lstStyle>
          <a:p>
            <a:r>
              <a:rPr lang="en-GB" dirty="0"/>
              <a:t>7.8 – Train the model with suitable machine learning algorithms (Model implementation + Accuracy scores + Classification report + Confusion matrix)</a:t>
            </a:r>
            <a:endParaRPr lang="en-US" dirty="0"/>
          </a:p>
        </p:txBody>
      </p:sp>
      <p:sp>
        <p:nvSpPr>
          <p:cNvPr id="6" name="TextBox 5">
            <a:extLst>
              <a:ext uri="{FF2B5EF4-FFF2-40B4-BE49-F238E27FC236}">
                <a16:creationId xmlns:a16="http://schemas.microsoft.com/office/drawing/2014/main" id="{48E11E76-DEB7-EB2D-0847-146C9D6F21AB}"/>
              </a:ext>
            </a:extLst>
          </p:cNvPr>
          <p:cNvSpPr txBox="1"/>
          <p:nvPr/>
        </p:nvSpPr>
        <p:spPr>
          <a:xfrm>
            <a:off x="-17086" y="6644408"/>
            <a:ext cx="1836093" cy="230832"/>
          </a:xfrm>
          <a:prstGeom prst="rect">
            <a:avLst/>
          </a:prstGeom>
          <a:noFill/>
        </p:spPr>
        <p:txBody>
          <a:bodyPr wrap="square" rtlCol="0">
            <a:spAutoFit/>
          </a:bodyPr>
          <a:lstStyle/>
          <a:p>
            <a:pPr>
              <a:spcAft>
                <a:spcPts val="600"/>
              </a:spcAft>
            </a:pPr>
            <a:r>
              <a:rPr lang="en-GB" sz="900" i="1" dirty="0">
                <a:solidFill>
                  <a:srgbClr val="C00000"/>
                </a:solidFill>
              </a:rPr>
              <a:t> 15 – May 2023, Arun Ramamurthy</a:t>
            </a:r>
            <a:endParaRPr lang="en-US" sz="900" i="1" dirty="0">
              <a:solidFill>
                <a:srgbClr val="C00000"/>
              </a:solidFill>
            </a:endParaRPr>
          </a:p>
        </p:txBody>
      </p:sp>
      <p:sp>
        <p:nvSpPr>
          <p:cNvPr id="7" name="TextBox 6">
            <a:extLst>
              <a:ext uri="{FF2B5EF4-FFF2-40B4-BE49-F238E27FC236}">
                <a16:creationId xmlns:a16="http://schemas.microsoft.com/office/drawing/2014/main" id="{722BB267-90BA-0299-73BD-C5631CA3A184}"/>
              </a:ext>
            </a:extLst>
          </p:cNvPr>
          <p:cNvSpPr txBox="1"/>
          <p:nvPr/>
        </p:nvSpPr>
        <p:spPr>
          <a:xfrm>
            <a:off x="11670231" y="6630908"/>
            <a:ext cx="529576" cy="215444"/>
          </a:xfrm>
          <a:prstGeom prst="rect">
            <a:avLst/>
          </a:prstGeom>
          <a:noFill/>
        </p:spPr>
        <p:txBody>
          <a:bodyPr wrap="square" rtlCol="0">
            <a:spAutoFit/>
          </a:bodyPr>
          <a:lstStyle/>
          <a:p>
            <a:pPr>
              <a:spcAft>
                <a:spcPts val="600"/>
              </a:spcAft>
            </a:pPr>
            <a:r>
              <a:rPr lang="en-GB" sz="800" i="1" dirty="0">
                <a:solidFill>
                  <a:srgbClr val="002060"/>
                </a:solidFill>
              </a:rPr>
              <a:t>38 / 47</a:t>
            </a:r>
            <a:endParaRPr lang="en-US" sz="800" i="1" dirty="0">
              <a:solidFill>
                <a:srgbClr val="002060"/>
              </a:solidFill>
            </a:endParaRPr>
          </a:p>
        </p:txBody>
      </p:sp>
    </p:spTree>
    <p:extLst>
      <p:ext uri="{BB962C8B-B14F-4D97-AF65-F5344CB8AC3E}">
        <p14:creationId xmlns:p14="http://schemas.microsoft.com/office/powerpoint/2010/main" val="413665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ircle(in)">
                                      <p:cBhvr>
                                        <p:cTn id="1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89837CD4-7C7D-5315-9CB3-72B1CF72272A}"/>
              </a:ext>
            </a:extLst>
          </p:cNvPr>
          <p:cNvSpPr txBox="1">
            <a:spLocks/>
          </p:cNvSpPr>
          <p:nvPr/>
        </p:nvSpPr>
        <p:spPr>
          <a:xfrm>
            <a:off x="301191" y="411279"/>
            <a:ext cx="3438144" cy="506593"/>
          </a:xfrm>
          <a:prstGeom prst="rect">
            <a:avLst/>
          </a:prstGeom>
          <a:solidFill>
            <a:srgbClr val="F7A600"/>
          </a:solidFill>
        </p:spPr>
        <p:txBody>
          <a:bodyPr vert="horz" lIns="91440" tIns="45720" rIns="91440" bIns="45720" rtlCol="0" anchor="ctr">
            <a:normAutofit/>
          </a:bodyPr>
          <a:lstStyle>
            <a:lvl1pPr algn="ctr" defTabSz="914400" rtl="0" eaLnBrk="1" latinLnBrk="0" hangingPunct="1">
              <a:lnSpc>
                <a:spcPct val="90000"/>
              </a:lnSpc>
              <a:spcBef>
                <a:spcPct val="0"/>
              </a:spcBef>
              <a:buNone/>
              <a:defRPr sz="3200" kern="1200">
                <a:solidFill>
                  <a:schemeClr val="bg1"/>
                </a:solidFill>
                <a:latin typeface="Arial" panose="020B0604020202020204" pitchFamily="34" charset="0"/>
                <a:ea typeface="+mj-ea"/>
                <a:cs typeface="Arial" panose="020B0604020202020204" pitchFamily="34" charset="0"/>
              </a:defRPr>
            </a:lvl1pPr>
          </a:lstStyle>
          <a:p>
            <a:pPr algn="l">
              <a:spcAft>
                <a:spcPts val="600"/>
              </a:spcAft>
            </a:pPr>
            <a:r>
              <a:rPr lang="en-US" sz="2800" kern="1200" dirty="0">
                <a:solidFill>
                  <a:schemeClr val="tx1"/>
                </a:solidFill>
                <a:latin typeface="+mj-lt"/>
                <a:ea typeface="+mj-ea"/>
                <a:cs typeface="+mj-cs"/>
              </a:rPr>
              <a:t>8. </a:t>
            </a:r>
            <a:r>
              <a:rPr lang="en-US" sz="2800" dirty="0">
                <a:solidFill>
                  <a:schemeClr val="tx1"/>
                </a:solidFill>
                <a:latin typeface="+mj-lt"/>
                <a:cs typeface="+mj-cs"/>
              </a:rPr>
              <a:t>Test Model</a:t>
            </a:r>
            <a:endParaRPr lang="en-US" sz="2800" kern="1200" dirty="0">
              <a:solidFill>
                <a:schemeClr val="tx1"/>
              </a:solidFill>
              <a:latin typeface="+mj-lt"/>
              <a:ea typeface="+mj-ea"/>
              <a:cs typeface="+mj-cs"/>
            </a:endParaRPr>
          </a:p>
        </p:txBody>
      </p:sp>
      <p:sp>
        <p:nvSpPr>
          <p:cNvPr id="31" name="Content Placeholder 2">
            <a:extLst>
              <a:ext uri="{FF2B5EF4-FFF2-40B4-BE49-F238E27FC236}">
                <a16:creationId xmlns:a16="http://schemas.microsoft.com/office/drawing/2014/main" id="{73392934-6160-BDB6-A132-CE322EF81EA5}"/>
              </a:ext>
            </a:extLst>
          </p:cNvPr>
          <p:cNvSpPr>
            <a:spLocks noGrp="1"/>
          </p:cNvSpPr>
          <p:nvPr>
            <p:ph idx="1"/>
          </p:nvPr>
        </p:nvSpPr>
        <p:spPr>
          <a:xfrm>
            <a:off x="301191" y="1629682"/>
            <a:ext cx="4020717" cy="3105918"/>
          </a:xfrm>
        </p:spPr>
        <p:txBody>
          <a:bodyPr vert="horz" lIns="91440" tIns="45720" rIns="91440" bIns="45720" rtlCol="0" anchor="t">
            <a:normAutofit/>
          </a:bodyPr>
          <a:lstStyle/>
          <a:p>
            <a:pPr marL="0" indent="0">
              <a:buNone/>
            </a:pPr>
            <a:r>
              <a:rPr lang="en-US" sz="1100" dirty="0"/>
              <a:t>Once the model is trained, we need to test the model with Test data. As explained in Sectin.3, we still have “Test Data set” and this will be used to test our model.</a:t>
            </a:r>
          </a:p>
          <a:p>
            <a:pPr marL="0" indent="0">
              <a:buNone/>
            </a:pPr>
            <a:r>
              <a:rPr lang="en-US" sz="1100" dirty="0"/>
              <a:t>Until now, model is trained on “Training Data set”</a:t>
            </a:r>
          </a:p>
          <a:p>
            <a:pPr>
              <a:buFontTx/>
              <a:buChar char="-"/>
            </a:pPr>
            <a:r>
              <a:rPr lang="en-US" sz="1100" i="1" dirty="0"/>
              <a:t>In this step, the selected model will be tested on Training data and Test data set as well.</a:t>
            </a:r>
          </a:p>
          <a:p>
            <a:pPr>
              <a:buFontTx/>
              <a:buChar char="-"/>
            </a:pPr>
            <a:r>
              <a:rPr lang="en-US" sz="1100" i="1" dirty="0"/>
              <a:t>Picture mentioned in this slide shows an example python code from </a:t>
            </a:r>
            <a:r>
              <a:rPr lang="en-US" sz="1100" b="1" i="1" u="sng" dirty="0"/>
              <a:t>scikit-learn library</a:t>
            </a:r>
            <a:r>
              <a:rPr lang="en-US" sz="1100" i="1" dirty="0"/>
              <a:t>. This shows an example python code of model being tested on Training data and Test data set.</a:t>
            </a:r>
          </a:p>
          <a:p>
            <a:pPr marL="0" indent="0">
              <a:buNone/>
            </a:pPr>
            <a:r>
              <a:rPr lang="en-US" sz="1100" i="1" dirty="0"/>
              <a:t>Similar technique shall be used in this project with given data set.</a:t>
            </a:r>
          </a:p>
        </p:txBody>
      </p:sp>
      <p:pic>
        <p:nvPicPr>
          <p:cNvPr id="3" name="Picture 2">
            <a:extLst>
              <a:ext uri="{FF2B5EF4-FFF2-40B4-BE49-F238E27FC236}">
                <a16:creationId xmlns:a16="http://schemas.microsoft.com/office/drawing/2014/main" id="{94CE8FED-7F69-4C2A-B91D-42DF335EBF72}"/>
              </a:ext>
            </a:extLst>
          </p:cNvPr>
          <p:cNvPicPr>
            <a:picLocks noChangeAspect="1"/>
          </p:cNvPicPr>
          <p:nvPr/>
        </p:nvPicPr>
        <p:blipFill>
          <a:blip r:embed="rId2"/>
          <a:stretch>
            <a:fillRect/>
          </a:stretch>
        </p:blipFill>
        <p:spPr>
          <a:xfrm>
            <a:off x="4772192" y="1614393"/>
            <a:ext cx="6761704" cy="269935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6" name="TextBox 5">
            <a:extLst>
              <a:ext uri="{FF2B5EF4-FFF2-40B4-BE49-F238E27FC236}">
                <a16:creationId xmlns:a16="http://schemas.microsoft.com/office/drawing/2014/main" id="{829ACEAE-5267-6BF7-FF53-C3E909473137}"/>
              </a:ext>
            </a:extLst>
          </p:cNvPr>
          <p:cNvSpPr txBox="1"/>
          <p:nvPr/>
        </p:nvSpPr>
        <p:spPr>
          <a:xfrm>
            <a:off x="2311549" y="4939578"/>
            <a:ext cx="7937369" cy="830997"/>
          </a:xfrm>
          <a:prstGeom prst="rect">
            <a:avLst/>
          </a:prstGeom>
          <a:noFill/>
          <a:ln>
            <a:solidFill>
              <a:schemeClr val="accent1"/>
            </a:solidFill>
          </a:ln>
        </p:spPr>
        <p:txBody>
          <a:bodyPr wrap="square" rtlCol="0">
            <a:spAutoFit/>
          </a:bodyPr>
          <a:lstStyle/>
          <a:p>
            <a:r>
              <a:rPr lang="en-GB" sz="1200" b="1" u="sng" dirty="0">
                <a:solidFill>
                  <a:schemeClr val="accent1"/>
                </a:solidFill>
              </a:rPr>
              <a:t>This step has been completed in previous slides (7.1 to 7.6)</a:t>
            </a:r>
          </a:p>
          <a:p>
            <a:pPr marL="285750" indent="-285750">
              <a:buFontTx/>
              <a:buChar char="-"/>
            </a:pPr>
            <a:r>
              <a:rPr lang="en-GB" sz="1200" i="1" dirty="0">
                <a:solidFill>
                  <a:schemeClr val="accent1"/>
                </a:solidFill>
              </a:rPr>
              <a:t>First, we train the model with training data</a:t>
            </a:r>
          </a:p>
          <a:p>
            <a:pPr marL="285750" indent="-285750">
              <a:buFontTx/>
              <a:buChar char="-"/>
            </a:pPr>
            <a:r>
              <a:rPr lang="en-GB" sz="1200" i="1" dirty="0">
                <a:solidFill>
                  <a:schemeClr val="accent1"/>
                </a:solidFill>
              </a:rPr>
              <a:t>Then, we test the model with testing data</a:t>
            </a:r>
          </a:p>
          <a:p>
            <a:pPr marL="285750" indent="-285750">
              <a:buFontTx/>
              <a:buChar char="-"/>
            </a:pPr>
            <a:r>
              <a:rPr lang="en-GB" sz="1200" i="1" dirty="0">
                <a:solidFill>
                  <a:schemeClr val="accent1"/>
                </a:solidFill>
              </a:rPr>
              <a:t>Further testing of the model with random data shall be executed in upcoming slides 8-1 to 8-3</a:t>
            </a:r>
            <a:endParaRPr lang="en-US" sz="1200" i="1" dirty="0">
              <a:solidFill>
                <a:schemeClr val="accent1"/>
              </a:solidFill>
            </a:endParaRPr>
          </a:p>
        </p:txBody>
      </p:sp>
      <p:sp>
        <p:nvSpPr>
          <p:cNvPr id="4" name="TextBox 3">
            <a:extLst>
              <a:ext uri="{FF2B5EF4-FFF2-40B4-BE49-F238E27FC236}">
                <a16:creationId xmlns:a16="http://schemas.microsoft.com/office/drawing/2014/main" id="{00B11AE6-80DC-E759-1D79-1A3380843CB1}"/>
              </a:ext>
            </a:extLst>
          </p:cNvPr>
          <p:cNvSpPr txBox="1"/>
          <p:nvPr/>
        </p:nvSpPr>
        <p:spPr>
          <a:xfrm>
            <a:off x="-17086" y="6644408"/>
            <a:ext cx="1836093" cy="230832"/>
          </a:xfrm>
          <a:prstGeom prst="rect">
            <a:avLst/>
          </a:prstGeom>
          <a:noFill/>
        </p:spPr>
        <p:txBody>
          <a:bodyPr wrap="square" rtlCol="0">
            <a:spAutoFit/>
          </a:bodyPr>
          <a:lstStyle/>
          <a:p>
            <a:pPr>
              <a:spcAft>
                <a:spcPts val="600"/>
              </a:spcAft>
            </a:pPr>
            <a:r>
              <a:rPr lang="en-GB" sz="900" i="1" dirty="0">
                <a:solidFill>
                  <a:srgbClr val="C00000"/>
                </a:solidFill>
              </a:rPr>
              <a:t> 15 – May 2023, Arun Ramamurthy</a:t>
            </a:r>
            <a:endParaRPr lang="en-US" sz="900" i="1" dirty="0">
              <a:solidFill>
                <a:srgbClr val="C00000"/>
              </a:solidFill>
            </a:endParaRPr>
          </a:p>
        </p:txBody>
      </p:sp>
      <p:sp>
        <p:nvSpPr>
          <p:cNvPr id="7" name="TextBox 6">
            <a:extLst>
              <a:ext uri="{FF2B5EF4-FFF2-40B4-BE49-F238E27FC236}">
                <a16:creationId xmlns:a16="http://schemas.microsoft.com/office/drawing/2014/main" id="{0D942C44-8480-E2D1-D7E0-E95C5F41ECBC}"/>
              </a:ext>
            </a:extLst>
          </p:cNvPr>
          <p:cNvSpPr txBox="1"/>
          <p:nvPr/>
        </p:nvSpPr>
        <p:spPr>
          <a:xfrm>
            <a:off x="11670231" y="6630908"/>
            <a:ext cx="529576" cy="215444"/>
          </a:xfrm>
          <a:prstGeom prst="rect">
            <a:avLst/>
          </a:prstGeom>
          <a:noFill/>
        </p:spPr>
        <p:txBody>
          <a:bodyPr wrap="square" rtlCol="0">
            <a:spAutoFit/>
          </a:bodyPr>
          <a:lstStyle/>
          <a:p>
            <a:pPr>
              <a:spcAft>
                <a:spcPts val="600"/>
              </a:spcAft>
            </a:pPr>
            <a:r>
              <a:rPr lang="en-GB" sz="800" i="1" dirty="0">
                <a:solidFill>
                  <a:srgbClr val="002060"/>
                </a:solidFill>
              </a:rPr>
              <a:t>39 / 47</a:t>
            </a:r>
            <a:endParaRPr lang="en-US" sz="800" i="1" dirty="0">
              <a:solidFill>
                <a:srgbClr val="002060"/>
              </a:solidFill>
            </a:endParaRPr>
          </a:p>
        </p:txBody>
      </p:sp>
    </p:spTree>
    <p:extLst>
      <p:ext uri="{BB962C8B-B14F-4D97-AF65-F5344CB8AC3E}">
        <p14:creationId xmlns:p14="http://schemas.microsoft.com/office/powerpoint/2010/main" val="329366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Scale>
                                      <p:cBhvr>
                                        <p:cTn id="7" dur="1000" decel="50000" fill="hold">
                                          <p:stCondLst>
                                            <p:cond delay="0"/>
                                          </p:stCondLst>
                                        </p:cTn>
                                        <p:tgtEl>
                                          <p:spTgt spid="31">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1">
                                            <p:txEl>
                                              <p:pRg st="0" end="0"/>
                                            </p:txEl>
                                          </p:spTgt>
                                        </p:tgtEl>
                                        <p:attrNameLst>
                                          <p:attrName>ppt_x</p:attrName>
                                          <p:attrName>ppt_y</p:attrName>
                                        </p:attrNameLst>
                                      </p:cBhvr>
                                    </p:animMotion>
                                    <p:animEffect transition="in" filter="fade">
                                      <p:cBhvr>
                                        <p:cTn id="9" dur="1000"/>
                                        <p:tgtEl>
                                          <p:spTgt spid="31">
                                            <p:txEl>
                                              <p:pRg st="0" end="0"/>
                                            </p:txEl>
                                          </p:spTgt>
                                        </p:tgtEl>
                                      </p:cBhvr>
                                    </p:animEffect>
                                  </p:childTnLst>
                                </p:cTn>
                              </p:par>
                              <p:par>
                                <p:cTn id="10" presetID="52" presetClass="entr" presetSubtype="0" fill="hold" nodeType="withEffect">
                                  <p:stCondLst>
                                    <p:cond delay="0"/>
                                  </p:stCondLst>
                                  <p:childTnLst>
                                    <p:set>
                                      <p:cBhvr>
                                        <p:cTn id="11" dur="1" fill="hold">
                                          <p:stCondLst>
                                            <p:cond delay="0"/>
                                          </p:stCondLst>
                                        </p:cTn>
                                        <p:tgtEl>
                                          <p:spTgt spid="31">
                                            <p:txEl>
                                              <p:pRg st="1" end="1"/>
                                            </p:txEl>
                                          </p:spTgt>
                                        </p:tgtEl>
                                        <p:attrNameLst>
                                          <p:attrName>style.visibility</p:attrName>
                                        </p:attrNameLst>
                                      </p:cBhvr>
                                      <p:to>
                                        <p:strVal val="visible"/>
                                      </p:to>
                                    </p:set>
                                    <p:animScale>
                                      <p:cBhvr>
                                        <p:cTn id="12" dur="1000" decel="50000" fill="hold">
                                          <p:stCondLst>
                                            <p:cond delay="0"/>
                                          </p:stCondLst>
                                        </p:cTn>
                                        <p:tgtEl>
                                          <p:spTgt spid="31">
                                            <p:txEl>
                                              <p:pRg st="1" end="1"/>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31">
                                            <p:txEl>
                                              <p:pRg st="1" end="1"/>
                                            </p:txEl>
                                          </p:spTgt>
                                        </p:tgtEl>
                                        <p:attrNameLst>
                                          <p:attrName>ppt_x</p:attrName>
                                          <p:attrName>ppt_y</p:attrName>
                                        </p:attrNameLst>
                                      </p:cBhvr>
                                    </p:animMotion>
                                    <p:animEffect transition="in" filter="fade">
                                      <p:cBhvr>
                                        <p:cTn id="14" dur="1000"/>
                                        <p:tgtEl>
                                          <p:spTgt spid="31">
                                            <p:txEl>
                                              <p:pRg st="1" end="1"/>
                                            </p:txEl>
                                          </p:spTgt>
                                        </p:tgtEl>
                                      </p:cBhvr>
                                    </p:animEffect>
                                  </p:childTnLst>
                                </p:cTn>
                              </p:par>
                              <p:par>
                                <p:cTn id="15" presetID="52" presetClass="entr" presetSubtype="0" fill="hold" nodeType="withEffect">
                                  <p:stCondLst>
                                    <p:cond delay="0"/>
                                  </p:stCondLst>
                                  <p:childTnLst>
                                    <p:set>
                                      <p:cBhvr>
                                        <p:cTn id="16" dur="1" fill="hold">
                                          <p:stCondLst>
                                            <p:cond delay="0"/>
                                          </p:stCondLst>
                                        </p:cTn>
                                        <p:tgtEl>
                                          <p:spTgt spid="31">
                                            <p:txEl>
                                              <p:pRg st="2" end="2"/>
                                            </p:txEl>
                                          </p:spTgt>
                                        </p:tgtEl>
                                        <p:attrNameLst>
                                          <p:attrName>style.visibility</p:attrName>
                                        </p:attrNameLst>
                                      </p:cBhvr>
                                      <p:to>
                                        <p:strVal val="visible"/>
                                      </p:to>
                                    </p:set>
                                    <p:animScale>
                                      <p:cBhvr>
                                        <p:cTn id="17" dur="1000" decel="50000" fill="hold">
                                          <p:stCondLst>
                                            <p:cond delay="0"/>
                                          </p:stCondLst>
                                        </p:cTn>
                                        <p:tgtEl>
                                          <p:spTgt spid="31">
                                            <p:txEl>
                                              <p:pRg st="2" end="2"/>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31">
                                            <p:txEl>
                                              <p:pRg st="2" end="2"/>
                                            </p:txEl>
                                          </p:spTgt>
                                        </p:tgtEl>
                                        <p:attrNameLst>
                                          <p:attrName>ppt_x</p:attrName>
                                          <p:attrName>ppt_y</p:attrName>
                                        </p:attrNameLst>
                                      </p:cBhvr>
                                    </p:animMotion>
                                    <p:animEffect transition="in" filter="fade">
                                      <p:cBhvr>
                                        <p:cTn id="19" dur="1000"/>
                                        <p:tgtEl>
                                          <p:spTgt spid="31">
                                            <p:txEl>
                                              <p:pRg st="2" end="2"/>
                                            </p:txEl>
                                          </p:spTgt>
                                        </p:tgtEl>
                                      </p:cBhvr>
                                    </p:animEffect>
                                  </p:childTnLst>
                                </p:cTn>
                              </p:par>
                              <p:par>
                                <p:cTn id="20" presetID="52" presetClass="entr" presetSubtype="0" fill="hold" nodeType="withEffect">
                                  <p:stCondLst>
                                    <p:cond delay="0"/>
                                  </p:stCondLst>
                                  <p:childTnLst>
                                    <p:set>
                                      <p:cBhvr>
                                        <p:cTn id="21" dur="1" fill="hold">
                                          <p:stCondLst>
                                            <p:cond delay="0"/>
                                          </p:stCondLst>
                                        </p:cTn>
                                        <p:tgtEl>
                                          <p:spTgt spid="31">
                                            <p:txEl>
                                              <p:pRg st="3" end="3"/>
                                            </p:txEl>
                                          </p:spTgt>
                                        </p:tgtEl>
                                        <p:attrNameLst>
                                          <p:attrName>style.visibility</p:attrName>
                                        </p:attrNameLst>
                                      </p:cBhvr>
                                      <p:to>
                                        <p:strVal val="visible"/>
                                      </p:to>
                                    </p:set>
                                    <p:animScale>
                                      <p:cBhvr>
                                        <p:cTn id="22" dur="1000" decel="50000" fill="hold">
                                          <p:stCondLst>
                                            <p:cond delay="0"/>
                                          </p:stCondLst>
                                        </p:cTn>
                                        <p:tgtEl>
                                          <p:spTgt spid="31">
                                            <p:txEl>
                                              <p:pRg st="3" end="3"/>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31">
                                            <p:txEl>
                                              <p:pRg st="3" end="3"/>
                                            </p:txEl>
                                          </p:spTgt>
                                        </p:tgtEl>
                                        <p:attrNameLst>
                                          <p:attrName>ppt_x</p:attrName>
                                          <p:attrName>ppt_y</p:attrName>
                                        </p:attrNameLst>
                                      </p:cBhvr>
                                    </p:animMotion>
                                    <p:animEffect transition="in" filter="fade">
                                      <p:cBhvr>
                                        <p:cTn id="24" dur="1000"/>
                                        <p:tgtEl>
                                          <p:spTgt spid="31">
                                            <p:txEl>
                                              <p:pRg st="3" end="3"/>
                                            </p:txEl>
                                          </p:spTgt>
                                        </p:tgtEl>
                                      </p:cBhvr>
                                    </p:animEffect>
                                  </p:childTnLst>
                                </p:cTn>
                              </p:par>
                              <p:par>
                                <p:cTn id="25" presetID="52" presetClass="entr" presetSubtype="0" fill="hold" nodeType="withEffect">
                                  <p:stCondLst>
                                    <p:cond delay="0"/>
                                  </p:stCondLst>
                                  <p:childTnLst>
                                    <p:set>
                                      <p:cBhvr>
                                        <p:cTn id="26" dur="1" fill="hold">
                                          <p:stCondLst>
                                            <p:cond delay="0"/>
                                          </p:stCondLst>
                                        </p:cTn>
                                        <p:tgtEl>
                                          <p:spTgt spid="31">
                                            <p:txEl>
                                              <p:pRg st="4" end="4"/>
                                            </p:txEl>
                                          </p:spTgt>
                                        </p:tgtEl>
                                        <p:attrNameLst>
                                          <p:attrName>style.visibility</p:attrName>
                                        </p:attrNameLst>
                                      </p:cBhvr>
                                      <p:to>
                                        <p:strVal val="visible"/>
                                      </p:to>
                                    </p:set>
                                    <p:animScale>
                                      <p:cBhvr>
                                        <p:cTn id="27" dur="1000" decel="50000" fill="hold">
                                          <p:stCondLst>
                                            <p:cond delay="0"/>
                                          </p:stCondLst>
                                        </p:cTn>
                                        <p:tgtEl>
                                          <p:spTgt spid="31">
                                            <p:txEl>
                                              <p:pRg st="4" end="4"/>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1000" decel="50000" fill="hold">
                                          <p:stCondLst>
                                            <p:cond delay="0"/>
                                          </p:stCondLst>
                                        </p:cTn>
                                        <p:tgtEl>
                                          <p:spTgt spid="31">
                                            <p:txEl>
                                              <p:pRg st="4" end="4"/>
                                            </p:txEl>
                                          </p:spTgt>
                                        </p:tgtEl>
                                        <p:attrNameLst>
                                          <p:attrName>ppt_x</p:attrName>
                                          <p:attrName>ppt_y</p:attrName>
                                        </p:attrNameLst>
                                      </p:cBhvr>
                                    </p:animMotion>
                                    <p:animEffect transition="in" filter="fade">
                                      <p:cBhvr>
                                        <p:cTn id="29" dur="1000"/>
                                        <p:tgtEl>
                                          <p:spTgt spid="31">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wheel(1)">
                                      <p:cBhvr>
                                        <p:cTn id="34" dur="2000"/>
                                        <p:tgtEl>
                                          <p:spTgt spid="3"/>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barn(inVertical)">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A2DBF-4508-64E9-E96D-AFA85248912A}"/>
              </a:ext>
            </a:extLst>
          </p:cNvPr>
          <p:cNvSpPr>
            <a:spLocks noGrp="1"/>
          </p:cNvSpPr>
          <p:nvPr>
            <p:ph type="title"/>
          </p:nvPr>
        </p:nvSpPr>
        <p:spPr>
          <a:xfrm>
            <a:off x="838200" y="339000"/>
            <a:ext cx="10515600" cy="410732"/>
          </a:xfrm>
        </p:spPr>
        <p:txBody>
          <a:bodyPr>
            <a:normAutofit fontScale="90000"/>
          </a:bodyPr>
          <a:lstStyle/>
          <a:p>
            <a:r>
              <a:rPr lang="en-GB" sz="2400" dirty="0"/>
              <a:t>Resource and software requirement for this project</a:t>
            </a:r>
            <a:endParaRPr lang="en-US" sz="2400" dirty="0"/>
          </a:p>
        </p:txBody>
      </p:sp>
      <p:sp>
        <p:nvSpPr>
          <p:cNvPr id="3" name="TextBox 2">
            <a:extLst>
              <a:ext uri="{FF2B5EF4-FFF2-40B4-BE49-F238E27FC236}">
                <a16:creationId xmlns:a16="http://schemas.microsoft.com/office/drawing/2014/main" id="{C2A7A2BD-34BD-EEA0-039A-73D0B81941B0}"/>
              </a:ext>
            </a:extLst>
          </p:cNvPr>
          <p:cNvSpPr txBox="1"/>
          <p:nvPr/>
        </p:nvSpPr>
        <p:spPr>
          <a:xfrm>
            <a:off x="1028700" y="1113321"/>
            <a:ext cx="9944100" cy="800219"/>
          </a:xfrm>
          <a:prstGeom prst="rect">
            <a:avLst/>
          </a:prstGeom>
          <a:noFill/>
        </p:spPr>
        <p:txBody>
          <a:bodyPr wrap="square" rtlCol="0">
            <a:spAutoFit/>
          </a:bodyPr>
          <a:lstStyle/>
          <a:p>
            <a:r>
              <a:rPr lang="en-GB" b="1" u="sng" dirty="0"/>
              <a:t>Resource and software:</a:t>
            </a:r>
          </a:p>
          <a:p>
            <a:r>
              <a:rPr lang="en-GB" sz="1400" dirty="0"/>
              <a:t>In order to develop this Application software, they handed over project to In-house development team and the team listed out the requirement specification as mentioned below. </a:t>
            </a:r>
            <a:endParaRPr lang="en-US" sz="1400" dirty="0"/>
          </a:p>
        </p:txBody>
      </p:sp>
      <p:pic>
        <p:nvPicPr>
          <p:cNvPr id="6" name="Picture 5">
            <a:extLst>
              <a:ext uri="{FF2B5EF4-FFF2-40B4-BE49-F238E27FC236}">
                <a16:creationId xmlns:a16="http://schemas.microsoft.com/office/drawing/2014/main" id="{692C81D6-49F8-095E-1784-7223D0B95E4A}"/>
              </a:ext>
            </a:extLst>
          </p:cNvPr>
          <p:cNvPicPr>
            <a:picLocks noChangeAspect="1"/>
          </p:cNvPicPr>
          <p:nvPr/>
        </p:nvPicPr>
        <p:blipFill>
          <a:blip r:embed="rId2"/>
          <a:stretch>
            <a:fillRect/>
          </a:stretch>
        </p:blipFill>
        <p:spPr>
          <a:xfrm>
            <a:off x="5421910" y="3663280"/>
            <a:ext cx="1466937" cy="1701200"/>
          </a:xfrm>
          <a:prstGeom prst="rect">
            <a:avLst/>
          </a:prstGeom>
        </p:spPr>
      </p:pic>
      <p:pic>
        <p:nvPicPr>
          <p:cNvPr id="8" name="Picture 7">
            <a:extLst>
              <a:ext uri="{FF2B5EF4-FFF2-40B4-BE49-F238E27FC236}">
                <a16:creationId xmlns:a16="http://schemas.microsoft.com/office/drawing/2014/main" id="{C9577BCD-A079-65F4-3D44-0E9482B97D28}"/>
              </a:ext>
            </a:extLst>
          </p:cNvPr>
          <p:cNvPicPr>
            <a:picLocks noChangeAspect="1"/>
          </p:cNvPicPr>
          <p:nvPr/>
        </p:nvPicPr>
        <p:blipFill>
          <a:blip r:embed="rId3"/>
          <a:stretch>
            <a:fillRect/>
          </a:stretch>
        </p:blipFill>
        <p:spPr>
          <a:xfrm>
            <a:off x="6827887" y="4529120"/>
            <a:ext cx="2842258" cy="1558586"/>
          </a:xfrm>
          <a:prstGeom prst="rect">
            <a:avLst/>
          </a:prstGeom>
        </p:spPr>
      </p:pic>
      <p:pic>
        <p:nvPicPr>
          <p:cNvPr id="10" name="Picture 9">
            <a:extLst>
              <a:ext uri="{FF2B5EF4-FFF2-40B4-BE49-F238E27FC236}">
                <a16:creationId xmlns:a16="http://schemas.microsoft.com/office/drawing/2014/main" id="{20C0DC09-AE6A-8C2D-F69E-B1E565BBDE62}"/>
              </a:ext>
            </a:extLst>
          </p:cNvPr>
          <p:cNvPicPr>
            <a:picLocks noChangeAspect="1"/>
          </p:cNvPicPr>
          <p:nvPr/>
        </p:nvPicPr>
        <p:blipFill>
          <a:blip r:embed="rId4"/>
          <a:stretch>
            <a:fillRect/>
          </a:stretch>
        </p:blipFill>
        <p:spPr>
          <a:xfrm>
            <a:off x="3737404" y="2909546"/>
            <a:ext cx="1958826" cy="1299364"/>
          </a:xfrm>
          <a:prstGeom prst="rect">
            <a:avLst/>
          </a:prstGeom>
        </p:spPr>
      </p:pic>
      <p:pic>
        <p:nvPicPr>
          <p:cNvPr id="12" name="Picture 11">
            <a:extLst>
              <a:ext uri="{FF2B5EF4-FFF2-40B4-BE49-F238E27FC236}">
                <a16:creationId xmlns:a16="http://schemas.microsoft.com/office/drawing/2014/main" id="{42ACD026-9B12-B721-7947-9C80C58296DF}"/>
              </a:ext>
            </a:extLst>
          </p:cNvPr>
          <p:cNvPicPr>
            <a:picLocks noChangeAspect="1"/>
          </p:cNvPicPr>
          <p:nvPr/>
        </p:nvPicPr>
        <p:blipFill>
          <a:blip r:embed="rId5"/>
          <a:stretch>
            <a:fillRect/>
          </a:stretch>
        </p:blipFill>
        <p:spPr>
          <a:xfrm>
            <a:off x="1219200" y="2134127"/>
            <a:ext cx="2518204" cy="1299364"/>
          </a:xfrm>
          <a:prstGeom prst="rect">
            <a:avLst/>
          </a:prstGeom>
        </p:spPr>
      </p:pic>
      <p:pic>
        <p:nvPicPr>
          <p:cNvPr id="14" name="Picture 13">
            <a:extLst>
              <a:ext uri="{FF2B5EF4-FFF2-40B4-BE49-F238E27FC236}">
                <a16:creationId xmlns:a16="http://schemas.microsoft.com/office/drawing/2014/main" id="{3C5A8815-A775-F489-6083-5070A2DFD5AB}"/>
              </a:ext>
            </a:extLst>
          </p:cNvPr>
          <p:cNvPicPr>
            <a:picLocks noChangeAspect="1"/>
          </p:cNvPicPr>
          <p:nvPr/>
        </p:nvPicPr>
        <p:blipFill>
          <a:blip r:embed="rId6"/>
          <a:stretch>
            <a:fillRect/>
          </a:stretch>
        </p:blipFill>
        <p:spPr>
          <a:xfrm>
            <a:off x="7209252" y="2328880"/>
            <a:ext cx="3078721" cy="1071226"/>
          </a:xfrm>
          <a:prstGeom prst="rect">
            <a:avLst/>
          </a:prstGeom>
        </p:spPr>
      </p:pic>
      <p:sp>
        <p:nvSpPr>
          <p:cNvPr id="15" name="TextBox 14">
            <a:extLst>
              <a:ext uri="{FF2B5EF4-FFF2-40B4-BE49-F238E27FC236}">
                <a16:creationId xmlns:a16="http://schemas.microsoft.com/office/drawing/2014/main" id="{88595CC2-DB66-CB5D-C91C-6D989374D811}"/>
              </a:ext>
            </a:extLst>
          </p:cNvPr>
          <p:cNvSpPr txBox="1"/>
          <p:nvPr/>
        </p:nvSpPr>
        <p:spPr>
          <a:xfrm>
            <a:off x="3709178" y="2049338"/>
            <a:ext cx="1516380" cy="707886"/>
          </a:xfrm>
          <a:prstGeom prst="rect">
            <a:avLst/>
          </a:prstGeom>
        </p:spPr>
        <p:style>
          <a:lnRef idx="2">
            <a:schemeClr val="accent5"/>
          </a:lnRef>
          <a:fillRef idx="1001">
            <a:schemeClr val="dk2"/>
          </a:fillRef>
          <a:effectRef idx="0">
            <a:schemeClr val="accent5"/>
          </a:effectRef>
          <a:fontRef idx="minor">
            <a:schemeClr val="dk1"/>
          </a:fontRef>
        </p:style>
        <p:txBody>
          <a:bodyPr wrap="square" rtlCol="0">
            <a:spAutoFit/>
          </a:bodyPr>
          <a:lstStyle/>
          <a:p>
            <a:r>
              <a:rPr lang="en-GB" sz="1000" i="1" dirty="0">
                <a:solidFill>
                  <a:schemeClr val="bg1"/>
                </a:solidFill>
              </a:rPr>
              <a:t>Software engineer with knowledge of Python programming and ML algorithms</a:t>
            </a:r>
            <a:endParaRPr lang="en-US" sz="1000" i="1" dirty="0">
              <a:solidFill>
                <a:schemeClr val="bg1"/>
              </a:solidFill>
            </a:endParaRPr>
          </a:p>
        </p:txBody>
      </p:sp>
      <p:sp>
        <p:nvSpPr>
          <p:cNvPr id="16" name="TextBox 15">
            <a:extLst>
              <a:ext uri="{FF2B5EF4-FFF2-40B4-BE49-F238E27FC236}">
                <a16:creationId xmlns:a16="http://schemas.microsoft.com/office/drawing/2014/main" id="{3DAC36E4-17D1-06C7-6A15-1D7E063026FC}"/>
              </a:ext>
            </a:extLst>
          </p:cNvPr>
          <p:cNvSpPr txBox="1"/>
          <p:nvPr/>
        </p:nvSpPr>
        <p:spPr>
          <a:xfrm>
            <a:off x="2392508" y="3797080"/>
            <a:ext cx="1516380" cy="70788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GB" sz="1000" i="1" dirty="0">
                <a:solidFill>
                  <a:srgbClr val="002060"/>
                </a:solidFill>
              </a:rPr>
              <a:t>Anaconda Navigator software which is available for free download from Google</a:t>
            </a:r>
            <a:endParaRPr lang="en-US" sz="1000" i="1" dirty="0">
              <a:solidFill>
                <a:srgbClr val="002060"/>
              </a:solidFill>
            </a:endParaRPr>
          </a:p>
        </p:txBody>
      </p:sp>
      <p:sp>
        <p:nvSpPr>
          <p:cNvPr id="17" name="TextBox 16">
            <a:extLst>
              <a:ext uri="{FF2B5EF4-FFF2-40B4-BE49-F238E27FC236}">
                <a16:creationId xmlns:a16="http://schemas.microsoft.com/office/drawing/2014/main" id="{3124B581-CD82-8F2B-0859-91DC6AFFFF30}"/>
              </a:ext>
            </a:extLst>
          </p:cNvPr>
          <p:cNvSpPr txBox="1"/>
          <p:nvPr/>
        </p:nvSpPr>
        <p:spPr>
          <a:xfrm>
            <a:off x="4046589" y="4895096"/>
            <a:ext cx="1516380" cy="553998"/>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GB" sz="1000" i="1" dirty="0" err="1">
                <a:solidFill>
                  <a:srgbClr val="002060"/>
                </a:solidFill>
              </a:rPr>
              <a:t>Jupyter</a:t>
            </a:r>
            <a:r>
              <a:rPr lang="en-GB" sz="1000" i="1" dirty="0">
                <a:solidFill>
                  <a:srgbClr val="002060"/>
                </a:solidFill>
              </a:rPr>
              <a:t> notebook, which is embedded within Anaconda navigator</a:t>
            </a:r>
            <a:endParaRPr lang="en-US" sz="1000" i="1" dirty="0">
              <a:solidFill>
                <a:srgbClr val="002060"/>
              </a:solidFill>
            </a:endParaRPr>
          </a:p>
        </p:txBody>
      </p:sp>
      <p:sp>
        <p:nvSpPr>
          <p:cNvPr id="18" name="TextBox 17">
            <a:extLst>
              <a:ext uri="{FF2B5EF4-FFF2-40B4-BE49-F238E27FC236}">
                <a16:creationId xmlns:a16="http://schemas.microsoft.com/office/drawing/2014/main" id="{6D60961D-F0B1-4A17-6CFD-24810AC4BC61}"/>
              </a:ext>
            </a:extLst>
          </p:cNvPr>
          <p:cNvSpPr txBox="1"/>
          <p:nvPr/>
        </p:nvSpPr>
        <p:spPr>
          <a:xfrm>
            <a:off x="8748612" y="4600527"/>
            <a:ext cx="1516380" cy="70788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GB" sz="1000" i="1" dirty="0">
                <a:solidFill>
                  <a:srgbClr val="002060"/>
                </a:solidFill>
              </a:rPr>
              <a:t>Python programming environment –which is available in </a:t>
            </a:r>
            <a:r>
              <a:rPr lang="en-GB" sz="1000" i="1" dirty="0" err="1">
                <a:solidFill>
                  <a:srgbClr val="002060"/>
                </a:solidFill>
              </a:rPr>
              <a:t>Jupyter</a:t>
            </a:r>
            <a:r>
              <a:rPr lang="en-GB" sz="1000" i="1" dirty="0">
                <a:solidFill>
                  <a:srgbClr val="002060"/>
                </a:solidFill>
              </a:rPr>
              <a:t> notebook</a:t>
            </a:r>
            <a:endParaRPr lang="en-US" sz="1000" i="1" dirty="0">
              <a:solidFill>
                <a:srgbClr val="002060"/>
              </a:solidFill>
            </a:endParaRPr>
          </a:p>
        </p:txBody>
      </p:sp>
      <p:sp>
        <p:nvSpPr>
          <p:cNvPr id="19" name="TextBox 18">
            <a:extLst>
              <a:ext uri="{FF2B5EF4-FFF2-40B4-BE49-F238E27FC236}">
                <a16:creationId xmlns:a16="http://schemas.microsoft.com/office/drawing/2014/main" id="{862BC763-4994-24DD-99C7-941A6067D44E}"/>
              </a:ext>
            </a:extLst>
          </p:cNvPr>
          <p:cNvSpPr txBox="1"/>
          <p:nvPr/>
        </p:nvSpPr>
        <p:spPr>
          <a:xfrm>
            <a:off x="9041302" y="3276525"/>
            <a:ext cx="1516380" cy="101566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GB" sz="1000" i="1" dirty="0">
                <a:solidFill>
                  <a:schemeClr val="bg1"/>
                </a:solidFill>
              </a:rPr>
              <a:t>Valid dataset which defines which are the inputs to consider for predicting mortality caused by Cardio-vascular disease</a:t>
            </a:r>
            <a:endParaRPr lang="en-US" sz="1000" i="1" dirty="0">
              <a:solidFill>
                <a:schemeClr val="bg1"/>
              </a:solidFill>
            </a:endParaRPr>
          </a:p>
        </p:txBody>
      </p:sp>
      <p:sp>
        <p:nvSpPr>
          <p:cNvPr id="20" name="TextBox 19">
            <a:extLst>
              <a:ext uri="{FF2B5EF4-FFF2-40B4-BE49-F238E27FC236}">
                <a16:creationId xmlns:a16="http://schemas.microsoft.com/office/drawing/2014/main" id="{CA9E3885-BE01-82AE-8D7E-46E95D990A4F}"/>
              </a:ext>
            </a:extLst>
          </p:cNvPr>
          <p:cNvSpPr txBox="1"/>
          <p:nvPr/>
        </p:nvSpPr>
        <p:spPr>
          <a:xfrm>
            <a:off x="632340" y="5547819"/>
            <a:ext cx="2606160" cy="646331"/>
          </a:xfrm>
          <a:prstGeom prst="rect">
            <a:avLst/>
          </a:prstGeom>
          <a:noFill/>
        </p:spPr>
        <p:txBody>
          <a:bodyPr wrap="square" rtlCol="0">
            <a:spAutoFit/>
          </a:bodyPr>
          <a:lstStyle/>
          <a:p>
            <a:r>
              <a:rPr lang="en-GB" sz="1200" i="1" dirty="0"/>
              <a:t>Further slides will take you through Dataset and software details used in this project to execute the project</a:t>
            </a:r>
            <a:endParaRPr lang="en-US" sz="1200" b="1" i="1" dirty="0"/>
          </a:p>
        </p:txBody>
      </p:sp>
      <p:sp>
        <p:nvSpPr>
          <p:cNvPr id="21" name="TextBox 20">
            <a:extLst>
              <a:ext uri="{FF2B5EF4-FFF2-40B4-BE49-F238E27FC236}">
                <a16:creationId xmlns:a16="http://schemas.microsoft.com/office/drawing/2014/main" id="{AD69146A-D806-0AC0-D2F5-7B7E47A6B61D}"/>
              </a:ext>
            </a:extLst>
          </p:cNvPr>
          <p:cNvSpPr txBox="1"/>
          <p:nvPr/>
        </p:nvSpPr>
        <p:spPr>
          <a:xfrm>
            <a:off x="3055448" y="5701240"/>
            <a:ext cx="363486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GB" sz="1800" i="1" dirty="0">
                <a:solidFill>
                  <a:srgbClr val="06BAA9"/>
                </a:solidFill>
                <a:latin typeface="Amasis MT Pro Medium" panose="02040604050005020304" pitchFamily="18" charset="0"/>
              </a:rPr>
              <a:t>“</a:t>
            </a:r>
            <a:r>
              <a:rPr lang="en-GB" sz="1800" b="1" i="1" dirty="0">
                <a:solidFill>
                  <a:srgbClr val="06BAA9"/>
                </a:solidFill>
                <a:latin typeface="Amasis MT Pro Medium" panose="02040604050005020304" pitchFamily="18" charset="0"/>
                <a:cs typeface="Cavolini" panose="020B0502040204020203" pitchFamily="66" charset="0"/>
              </a:rPr>
              <a:t>RAM - </a:t>
            </a:r>
            <a:r>
              <a:rPr lang="en-US" sz="1800" b="1" i="1" dirty="0">
                <a:solidFill>
                  <a:srgbClr val="06BAA9"/>
                </a:solidFill>
                <a:latin typeface="Amasis MT Pro Medium" panose="02040604050005020304" pitchFamily="18" charset="0"/>
                <a:cs typeface="Cavolini" panose="020B0502040204020203" pitchFamily="66" charset="0"/>
              </a:rPr>
              <a:t>Cardiac Risk Calculator</a:t>
            </a:r>
            <a:r>
              <a:rPr lang="en-US" sz="1800" b="1" i="1" dirty="0">
                <a:solidFill>
                  <a:srgbClr val="06BAA9"/>
                </a:solidFill>
                <a:latin typeface="Amasis MT Pro Medium" panose="02040604050005020304" pitchFamily="18" charset="0"/>
              </a:rPr>
              <a:t>”</a:t>
            </a:r>
            <a:endParaRPr lang="en-US" dirty="0">
              <a:solidFill>
                <a:srgbClr val="06BAA9"/>
              </a:solidFill>
              <a:latin typeface="Amasis MT Pro Medium" panose="02040604050005020304" pitchFamily="18" charset="0"/>
            </a:endParaRPr>
          </a:p>
        </p:txBody>
      </p:sp>
      <p:sp>
        <p:nvSpPr>
          <p:cNvPr id="9" name="TextBox 8">
            <a:extLst>
              <a:ext uri="{FF2B5EF4-FFF2-40B4-BE49-F238E27FC236}">
                <a16:creationId xmlns:a16="http://schemas.microsoft.com/office/drawing/2014/main" id="{2E2D499E-3BF0-4478-3C85-56AB8B93701E}"/>
              </a:ext>
            </a:extLst>
          </p:cNvPr>
          <p:cNvSpPr txBox="1"/>
          <p:nvPr/>
        </p:nvSpPr>
        <p:spPr>
          <a:xfrm>
            <a:off x="-17086" y="6644408"/>
            <a:ext cx="1836093" cy="230832"/>
          </a:xfrm>
          <a:prstGeom prst="rect">
            <a:avLst/>
          </a:prstGeom>
          <a:noFill/>
        </p:spPr>
        <p:txBody>
          <a:bodyPr wrap="square" rtlCol="0">
            <a:spAutoFit/>
          </a:bodyPr>
          <a:lstStyle/>
          <a:p>
            <a:pPr>
              <a:spcAft>
                <a:spcPts val="600"/>
              </a:spcAft>
            </a:pPr>
            <a:r>
              <a:rPr lang="en-GB" sz="900" i="1" dirty="0">
                <a:solidFill>
                  <a:srgbClr val="C00000"/>
                </a:solidFill>
              </a:rPr>
              <a:t> 15 – May 2023, Arun Ramamurthy</a:t>
            </a:r>
            <a:endParaRPr lang="en-US" sz="900" i="1" dirty="0">
              <a:solidFill>
                <a:srgbClr val="C00000"/>
              </a:solidFill>
            </a:endParaRPr>
          </a:p>
        </p:txBody>
      </p:sp>
      <p:sp>
        <p:nvSpPr>
          <p:cNvPr id="5" name="TextBox 4">
            <a:extLst>
              <a:ext uri="{FF2B5EF4-FFF2-40B4-BE49-F238E27FC236}">
                <a16:creationId xmlns:a16="http://schemas.microsoft.com/office/drawing/2014/main" id="{967A52DB-DBC3-5D70-388E-1E40A9C0D9CD}"/>
              </a:ext>
            </a:extLst>
          </p:cNvPr>
          <p:cNvSpPr txBox="1"/>
          <p:nvPr/>
        </p:nvSpPr>
        <p:spPr>
          <a:xfrm>
            <a:off x="11730883" y="6630908"/>
            <a:ext cx="468923" cy="215444"/>
          </a:xfrm>
          <a:prstGeom prst="rect">
            <a:avLst/>
          </a:prstGeom>
          <a:noFill/>
        </p:spPr>
        <p:txBody>
          <a:bodyPr wrap="square" rtlCol="0">
            <a:spAutoFit/>
          </a:bodyPr>
          <a:lstStyle/>
          <a:p>
            <a:pPr>
              <a:spcAft>
                <a:spcPts val="600"/>
              </a:spcAft>
            </a:pPr>
            <a:r>
              <a:rPr lang="en-GB" sz="800" i="1" dirty="0">
                <a:solidFill>
                  <a:srgbClr val="002060"/>
                </a:solidFill>
              </a:rPr>
              <a:t>4 / 47</a:t>
            </a:r>
            <a:endParaRPr lang="en-US" sz="800" i="1" dirty="0">
              <a:solidFill>
                <a:srgbClr val="002060"/>
              </a:solidFill>
            </a:endParaRPr>
          </a:p>
        </p:txBody>
      </p:sp>
    </p:spTree>
    <p:extLst>
      <p:ext uri="{BB962C8B-B14F-4D97-AF65-F5344CB8AC3E}">
        <p14:creationId xmlns:p14="http://schemas.microsoft.com/office/powerpoint/2010/main" val="32710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500" fill="hold"/>
                                        <p:tgtEl>
                                          <p:spTgt spid="18"/>
                                        </p:tgtEl>
                                        <p:attrNameLst>
                                          <p:attrName>ppt_x</p:attrName>
                                        </p:attrNameLst>
                                      </p:cBhvr>
                                      <p:tavLst>
                                        <p:tav tm="0">
                                          <p:val>
                                            <p:strVal val="#ppt_x"/>
                                          </p:val>
                                        </p:tav>
                                        <p:tav tm="100000">
                                          <p:val>
                                            <p:strVal val="#ppt_x"/>
                                          </p:val>
                                        </p:tav>
                                      </p:tavLst>
                                    </p:anim>
                                    <p:anim calcmode="lin" valueType="num">
                                      <p:cBhvr additive="base">
                                        <p:cTn id="4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 calcmode="lin" valueType="num">
                                      <p:cBhvr additive="base">
                                        <p:cTn id="57" dur="500" fill="hold"/>
                                        <p:tgtEl>
                                          <p:spTgt spid="20"/>
                                        </p:tgtEl>
                                        <p:attrNameLst>
                                          <p:attrName>ppt_x</p:attrName>
                                        </p:attrNameLst>
                                      </p:cBhvr>
                                      <p:tavLst>
                                        <p:tav tm="0">
                                          <p:val>
                                            <p:strVal val="#ppt_x"/>
                                          </p:val>
                                        </p:tav>
                                        <p:tav tm="100000">
                                          <p:val>
                                            <p:strVal val="#ppt_x"/>
                                          </p:val>
                                        </p:tav>
                                      </p:tavLst>
                                    </p:anim>
                                    <p:anim calcmode="lin" valueType="num">
                                      <p:cBhvr additive="base">
                                        <p:cTn id="5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56" presetClass="entr" presetSubtype="0" fill="hold" grpId="0" nodeType="clickEffect">
                                  <p:stCondLst>
                                    <p:cond delay="0"/>
                                  </p:stCondLst>
                                  <p:iterate type="lt">
                                    <p:tmPct val="10000"/>
                                  </p:iterate>
                                  <p:childTnLst>
                                    <p:set>
                                      <p:cBhvr>
                                        <p:cTn id="62" dur="1" fill="hold">
                                          <p:stCondLst>
                                            <p:cond delay="0"/>
                                          </p:stCondLst>
                                        </p:cTn>
                                        <p:tgtEl>
                                          <p:spTgt spid="21"/>
                                        </p:tgtEl>
                                        <p:attrNameLst>
                                          <p:attrName>style.visibility</p:attrName>
                                        </p:attrNameLst>
                                      </p:cBhvr>
                                      <p:to>
                                        <p:strVal val="visible"/>
                                      </p:to>
                                    </p:set>
                                    <p:anim by="(-#ppt_w*2)" calcmode="lin" valueType="num">
                                      <p:cBhvr rctx="PPT">
                                        <p:cTn id="63" dur="500" autoRev="1" fill="hold">
                                          <p:stCondLst>
                                            <p:cond delay="0"/>
                                          </p:stCondLst>
                                        </p:cTn>
                                        <p:tgtEl>
                                          <p:spTgt spid="21"/>
                                        </p:tgtEl>
                                        <p:attrNameLst>
                                          <p:attrName>ppt_w</p:attrName>
                                        </p:attrNameLst>
                                      </p:cBhvr>
                                    </p:anim>
                                    <p:anim by="(#ppt_w*0.50)" calcmode="lin" valueType="num">
                                      <p:cBhvr>
                                        <p:cTn id="64" dur="500" decel="50000" autoRev="1" fill="hold">
                                          <p:stCondLst>
                                            <p:cond delay="0"/>
                                          </p:stCondLst>
                                        </p:cTn>
                                        <p:tgtEl>
                                          <p:spTgt spid="21"/>
                                        </p:tgtEl>
                                        <p:attrNameLst>
                                          <p:attrName>ppt_x</p:attrName>
                                        </p:attrNameLst>
                                      </p:cBhvr>
                                    </p:anim>
                                    <p:anim from="(-#ppt_h/2)" to="(#ppt_y)" calcmode="lin" valueType="num">
                                      <p:cBhvr>
                                        <p:cTn id="65" dur="1000" fill="hold">
                                          <p:stCondLst>
                                            <p:cond delay="0"/>
                                          </p:stCondLst>
                                        </p:cTn>
                                        <p:tgtEl>
                                          <p:spTgt spid="21"/>
                                        </p:tgtEl>
                                        <p:attrNameLst>
                                          <p:attrName>ppt_y</p:attrName>
                                        </p:attrNameLst>
                                      </p:cBhvr>
                                    </p:anim>
                                    <p:animRot by="21600000">
                                      <p:cBhvr>
                                        <p:cTn id="66" dur="1000" fill="hold">
                                          <p:stCondLst>
                                            <p:cond delay="0"/>
                                          </p:stCondLst>
                                        </p:cTn>
                                        <p:tgtEl>
                                          <p:spTgt spid="2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p:bldP spid="2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89837CD4-7C7D-5315-9CB3-72B1CF72272A}"/>
              </a:ext>
            </a:extLst>
          </p:cNvPr>
          <p:cNvSpPr txBox="1">
            <a:spLocks/>
          </p:cNvSpPr>
          <p:nvPr/>
        </p:nvSpPr>
        <p:spPr>
          <a:xfrm>
            <a:off x="301191" y="411279"/>
            <a:ext cx="4020716" cy="506593"/>
          </a:xfrm>
          <a:prstGeom prst="rect">
            <a:avLst/>
          </a:prstGeom>
          <a:solidFill>
            <a:srgbClr val="F7A600"/>
          </a:solidFill>
        </p:spPr>
        <p:txBody>
          <a:bodyPr vert="horz" lIns="91440" tIns="45720" rIns="91440" bIns="45720" rtlCol="0" anchor="ctr">
            <a:normAutofit fontScale="85000" lnSpcReduction="10000"/>
          </a:bodyPr>
          <a:lstStyle>
            <a:lvl1pPr algn="ctr" defTabSz="914400" rtl="0" eaLnBrk="1" latinLnBrk="0" hangingPunct="1">
              <a:lnSpc>
                <a:spcPct val="90000"/>
              </a:lnSpc>
              <a:spcBef>
                <a:spcPct val="0"/>
              </a:spcBef>
              <a:buNone/>
              <a:defRPr sz="3200" kern="1200">
                <a:solidFill>
                  <a:schemeClr val="bg1"/>
                </a:solidFill>
                <a:latin typeface="Arial" panose="020B0604020202020204" pitchFamily="34" charset="0"/>
                <a:ea typeface="+mj-ea"/>
                <a:cs typeface="Arial" panose="020B0604020202020204" pitchFamily="34" charset="0"/>
              </a:defRPr>
            </a:lvl1pPr>
          </a:lstStyle>
          <a:p>
            <a:pPr algn="l">
              <a:spcAft>
                <a:spcPts val="600"/>
              </a:spcAft>
            </a:pPr>
            <a:r>
              <a:rPr lang="en-US" sz="2800" kern="1200" dirty="0">
                <a:solidFill>
                  <a:schemeClr val="tx1"/>
                </a:solidFill>
                <a:latin typeface="+mj-lt"/>
                <a:ea typeface="+mj-ea"/>
                <a:cs typeface="+mj-cs"/>
              </a:rPr>
              <a:t>9. </a:t>
            </a:r>
            <a:r>
              <a:rPr lang="en-US" sz="2800" dirty="0">
                <a:solidFill>
                  <a:schemeClr val="tx1"/>
                </a:solidFill>
                <a:latin typeface="+mj-lt"/>
                <a:cs typeface="+mj-cs"/>
              </a:rPr>
              <a:t>Evaluate Model Performance</a:t>
            </a:r>
            <a:endParaRPr lang="en-US" sz="2800" kern="1200" dirty="0">
              <a:solidFill>
                <a:schemeClr val="tx1"/>
              </a:solidFill>
              <a:latin typeface="+mj-lt"/>
              <a:ea typeface="+mj-ea"/>
              <a:cs typeface="+mj-cs"/>
            </a:endParaRPr>
          </a:p>
        </p:txBody>
      </p:sp>
      <p:sp>
        <p:nvSpPr>
          <p:cNvPr id="31" name="Content Placeholder 2">
            <a:extLst>
              <a:ext uri="{FF2B5EF4-FFF2-40B4-BE49-F238E27FC236}">
                <a16:creationId xmlns:a16="http://schemas.microsoft.com/office/drawing/2014/main" id="{73392934-6160-BDB6-A132-CE322EF81EA5}"/>
              </a:ext>
            </a:extLst>
          </p:cNvPr>
          <p:cNvSpPr>
            <a:spLocks noGrp="1"/>
          </p:cNvSpPr>
          <p:nvPr>
            <p:ph idx="1"/>
          </p:nvPr>
        </p:nvSpPr>
        <p:spPr>
          <a:xfrm>
            <a:off x="301190" y="1207833"/>
            <a:ext cx="4020717" cy="5028844"/>
          </a:xfrm>
        </p:spPr>
        <p:txBody>
          <a:bodyPr vert="horz" lIns="91440" tIns="45720" rIns="91440" bIns="45720" rtlCol="0" anchor="t">
            <a:normAutofit/>
          </a:bodyPr>
          <a:lstStyle/>
          <a:p>
            <a:pPr marL="0" indent="0">
              <a:buNone/>
            </a:pPr>
            <a:r>
              <a:rPr lang="en-US" sz="1100" dirty="0"/>
              <a:t>Evaluation metrics quantify the performance of a machine learning model. It involves training a model and then comparing the predictions to expected values.</a:t>
            </a:r>
          </a:p>
          <a:p>
            <a:pPr marL="0" indent="0">
              <a:buNone/>
            </a:pPr>
            <a:r>
              <a:rPr lang="en-US" sz="1100" dirty="0"/>
              <a:t>Once the model is trained, we need to test the model with Test data. As explained in Sectin.3, we still have “Test Data set” and this will be used to test our model.</a:t>
            </a:r>
          </a:p>
          <a:p>
            <a:pPr marL="0" indent="0">
              <a:buNone/>
            </a:pPr>
            <a:r>
              <a:rPr lang="en-US" sz="1100" dirty="0"/>
              <a:t>Until now, model is trained on “Training Data set”</a:t>
            </a:r>
          </a:p>
          <a:p>
            <a:pPr>
              <a:buFontTx/>
              <a:buChar char="-"/>
            </a:pPr>
            <a:r>
              <a:rPr lang="en-US" sz="1100" i="1" dirty="0"/>
              <a:t>For classification models, the evaluation method includes Classification report which includes </a:t>
            </a:r>
          </a:p>
          <a:p>
            <a:r>
              <a:rPr lang="en-US" sz="1100" i="1" dirty="0"/>
              <a:t>Precision</a:t>
            </a:r>
          </a:p>
          <a:p>
            <a:r>
              <a:rPr lang="en-US" sz="1100" i="1" dirty="0"/>
              <a:t>Recall</a:t>
            </a:r>
          </a:p>
          <a:p>
            <a:r>
              <a:rPr lang="en-US" sz="1100" i="1" dirty="0"/>
              <a:t>F1-score</a:t>
            </a:r>
          </a:p>
          <a:p>
            <a:r>
              <a:rPr lang="en-US" sz="1100" i="1" dirty="0"/>
              <a:t>Support</a:t>
            </a:r>
          </a:p>
          <a:p>
            <a:r>
              <a:rPr lang="en-US" sz="1100" i="1" dirty="0"/>
              <a:t>Confusion matrix </a:t>
            </a:r>
          </a:p>
          <a:p>
            <a:r>
              <a:rPr lang="en-US" sz="1100" i="1" dirty="0"/>
              <a:t>Accuracy score</a:t>
            </a:r>
          </a:p>
          <a:p>
            <a:r>
              <a:rPr lang="en-US" sz="1100" i="1" dirty="0"/>
              <a:t>ROC Curve</a:t>
            </a:r>
          </a:p>
          <a:p>
            <a:pPr marL="0" indent="0">
              <a:buNone/>
            </a:pPr>
            <a:r>
              <a:rPr lang="en-US" sz="1100" i="1" dirty="0"/>
              <a:t>One such example where, the model is tested and evaluated with above said evaluation methods are mentioned in this slide for reference purpose.</a:t>
            </a:r>
          </a:p>
          <a:p>
            <a:pPr marL="0" indent="0">
              <a:buNone/>
            </a:pPr>
            <a:r>
              <a:rPr lang="en-US" sz="1100" i="1" dirty="0"/>
              <a:t>Similar technique shall be used in this project with given data set to predict the “Death event”</a:t>
            </a:r>
          </a:p>
        </p:txBody>
      </p:sp>
      <p:pic>
        <p:nvPicPr>
          <p:cNvPr id="4" name="Picture 3">
            <a:extLst>
              <a:ext uri="{FF2B5EF4-FFF2-40B4-BE49-F238E27FC236}">
                <a16:creationId xmlns:a16="http://schemas.microsoft.com/office/drawing/2014/main" id="{45646E0F-E8D7-1392-FDBD-9CADE2B5CD31}"/>
              </a:ext>
            </a:extLst>
          </p:cNvPr>
          <p:cNvPicPr>
            <a:picLocks noChangeAspect="1"/>
          </p:cNvPicPr>
          <p:nvPr/>
        </p:nvPicPr>
        <p:blipFill>
          <a:blip r:embed="rId2"/>
          <a:stretch>
            <a:fillRect/>
          </a:stretch>
        </p:blipFill>
        <p:spPr>
          <a:xfrm>
            <a:off x="4567514" y="565359"/>
            <a:ext cx="7022701" cy="515483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 name="TextBox 1">
            <a:extLst>
              <a:ext uri="{FF2B5EF4-FFF2-40B4-BE49-F238E27FC236}">
                <a16:creationId xmlns:a16="http://schemas.microsoft.com/office/drawing/2014/main" id="{4E885B19-B70C-8075-32AB-F59629D4F933}"/>
              </a:ext>
            </a:extLst>
          </p:cNvPr>
          <p:cNvSpPr txBox="1"/>
          <p:nvPr/>
        </p:nvSpPr>
        <p:spPr>
          <a:xfrm>
            <a:off x="1480008" y="5930354"/>
            <a:ext cx="7937369" cy="646331"/>
          </a:xfrm>
          <a:prstGeom prst="rect">
            <a:avLst/>
          </a:prstGeom>
          <a:noFill/>
          <a:ln>
            <a:solidFill>
              <a:schemeClr val="accent1"/>
            </a:solidFill>
          </a:ln>
        </p:spPr>
        <p:txBody>
          <a:bodyPr wrap="square" rtlCol="0">
            <a:spAutoFit/>
          </a:bodyPr>
          <a:lstStyle/>
          <a:p>
            <a:r>
              <a:rPr lang="en-GB" sz="1200" b="1" u="sng" dirty="0">
                <a:solidFill>
                  <a:schemeClr val="accent1"/>
                </a:solidFill>
              </a:rPr>
              <a:t>This step has been completed in previous slides (7.1 to 7.6)</a:t>
            </a:r>
          </a:p>
          <a:p>
            <a:pPr marL="285750" indent="-285750">
              <a:buFontTx/>
              <a:buChar char="-"/>
            </a:pPr>
            <a:r>
              <a:rPr lang="en-GB" sz="1200" i="1" dirty="0">
                <a:solidFill>
                  <a:schemeClr val="accent1"/>
                </a:solidFill>
              </a:rPr>
              <a:t>After testing the various models, we are evaluating the model performance</a:t>
            </a:r>
          </a:p>
          <a:p>
            <a:pPr marL="285750" indent="-285750">
              <a:buFontTx/>
              <a:buChar char="-"/>
            </a:pPr>
            <a:r>
              <a:rPr lang="en-GB" sz="1200" i="1" dirty="0">
                <a:solidFill>
                  <a:schemeClr val="accent1"/>
                </a:solidFill>
              </a:rPr>
              <a:t>In slide 7.8, we are also comparing which model performance is better. (highest accuracy)</a:t>
            </a:r>
            <a:endParaRPr lang="en-US" sz="1200" i="1" dirty="0">
              <a:solidFill>
                <a:schemeClr val="accent1"/>
              </a:solidFill>
            </a:endParaRPr>
          </a:p>
        </p:txBody>
      </p:sp>
      <p:sp>
        <p:nvSpPr>
          <p:cNvPr id="5" name="TextBox 4">
            <a:extLst>
              <a:ext uri="{FF2B5EF4-FFF2-40B4-BE49-F238E27FC236}">
                <a16:creationId xmlns:a16="http://schemas.microsoft.com/office/drawing/2014/main" id="{D2E74AD5-DC28-C0F6-F594-D81246650726}"/>
              </a:ext>
            </a:extLst>
          </p:cNvPr>
          <p:cNvSpPr txBox="1"/>
          <p:nvPr/>
        </p:nvSpPr>
        <p:spPr>
          <a:xfrm>
            <a:off x="-17086" y="6644408"/>
            <a:ext cx="1836093" cy="230832"/>
          </a:xfrm>
          <a:prstGeom prst="rect">
            <a:avLst/>
          </a:prstGeom>
          <a:noFill/>
        </p:spPr>
        <p:txBody>
          <a:bodyPr wrap="square" rtlCol="0">
            <a:spAutoFit/>
          </a:bodyPr>
          <a:lstStyle/>
          <a:p>
            <a:pPr>
              <a:spcAft>
                <a:spcPts val="600"/>
              </a:spcAft>
            </a:pPr>
            <a:r>
              <a:rPr lang="en-GB" sz="900" i="1" dirty="0">
                <a:solidFill>
                  <a:srgbClr val="C00000"/>
                </a:solidFill>
              </a:rPr>
              <a:t> 15 – May 2023, Arun Ramamurthy</a:t>
            </a:r>
            <a:endParaRPr lang="en-US" sz="900" i="1" dirty="0">
              <a:solidFill>
                <a:srgbClr val="C00000"/>
              </a:solidFill>
            </a:endParaRPr>
          </a:p>
        </p:txBody>
      </p:sp>
      <p:sp>
        <p:nvSpPr>
          <p:cNvPr id="6" name="TextBox 5">
            <a:extLst>
              <a:ext uri="{FF2B5EF4-FFF2-40B4-BE49-F238E27FC236}">
                <a16:creationId xmlns:a16="http://schemas.microsoft.com/office/drawing/2014/main" id="{C2BAD1C8-61E3-7AEF-5D76-6F1A35F17559}"/>
              </a:ext>
            </a:extLst>
          </p:cNvPr>
          <p:cNvSpPr txBox="1"/>
          <p:nvPr/>
        </p:nvSpPr>
        <p:spPr>
          <a:xfrm>
            <a:off x="11670231" y="6630908"/>
            <a:ext cx="529576" cy="215444"/>
          </a:xfrm>
          <a:prstGeom prst="rect">
            <a:avLst/>
          </a:prstGeom>
          <a:noFill/>
        </p:spPr>
        <p:txBody>
          <a:bodyPr wrap="square" rtlCol="0">
            <a:spAutoFit/>
          </a:bodyPr>
          <a:lstStyle/>
          <a:p>
            <a:pPr>
              <a:spcAft>
                <a:spcPts val="600"/>
              </a:spcAft>
            </a:pPr>
            <a:r>
              <a:rPr lang="en-GB" sz="800" i="1" dirty="0">
                <a:solidFill>
                  <a:srgbClr val="002060"/>
                </a:solidFill>
              </a:rPr>
              <a:t>40 / 47</a:t>
            </a:r>
            <a:endParaRPr lang="en-US" sz="800" i="1" dirty="0">
              <a:solidFill>
                <a:srgbClr val="002060"/>
              </a:solidFill>
            </a:endParaRPr>
          </a:p>
        </p:txBody>
      </p:sp>
    </p:spTree>
    <p:extLst>
      <p:ext uri="{BB962C8B-B14F-4D97-AF65-F5344CB8AC3E}">
        <p14:creationId xmlns:p14="http://schemas.microsoft.com/office/powerpoint/2010/main" val="2357291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Scale>
                                      <p:cBhvr>
                                        <p:cTn id="7" dur="1000" decel="50000" fill="hold">
                                          <p:stCondLst>
                                            <p:cond delay="0"/>
                                          </p:stCondLst>
                                        </p:cTn>
                                        <p:tgtEl>
                                          <p:spTgt spid="31">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1">
                                            <p:txEl>
                                              <p:pRg st="0" end="0"/>
                                            </p:txEl>
                                          </p:spTgt>
                                        </p:tgtEl>
                                        <p:attrNameLst>
                                          <p:attrName>ppt_x</p:attrName>
                                          <p:attrName>ppt_y</p:attrName>
                                        </p:attrNameLst>
                                      </p:cBhvr>
                                    </p:animMotion>
                                    <p:animEffect transition="in" filter="fade">
                                      <p:cBhvr>
                                        <p:cTn id="9" dur="1000"/>
                                        <p:tgtEl>
                                          <p:spTgt spid="31">
                                            <p:txEl>
                                              <p:pRg st="0" end="0"/>
                                            </p:txEl>
                                          </p:spTgt>
                                        </p:tgtEl>
                                      </p:cBhvr>
                                    </p:animEffect>
                                  </p:childTnLst>
                                </p:cTn>
                              </p:par>
                              <p:par>
                                <p:cTn id="10" presetID="52" presetClass="entr" presetSubtype="0" fill="hold" nodeType="withEffect">
                                  <p:stCondLst>
                                    <p:cond delay="0"/>
                                  </p:stCondLst>
                                  <p:childTnLst>
                                    <p:set>
                                      <p:cBhvr>
                                        <p:cTn id="11" dur="1" fill="hold">
                                          <p:stCondLst>
                                            <p:cond delay="0"/>
                                          </p:stCondLst>
                                        </p:cTn>
                                        <p:tgtEl>
                                          <p:spTgt spid="31">
                                            <p:txEl>
                                              <p:pRg st="1" end="1"/>
                                            </p:txEl>
                                          </p:spTgt>
                                        </p:tgtEl>
                                        <p:attrNameLst>
                                          <p:attrName>style.visibility</p:attrName>
                                        </p:attrNameLst>
                                      </p:cBhvr>
                                      <p:to>
                                        <p:strVal val="visible"/>
                                      </p:to>
                                    </p:set>
                                    <p:animScale>
                                      <p:cBhvr>
                                        <p:cTn id="12" dur="1000" decel="50000" fill="hold">
                                          <p:stCondLst>
                                            <p:cond delay="0"/>
                                          </p:stCondLst>
                                        </p:cTn>
                                        <p:tgtEl>
                                          <p:spTgt spid="31">
                                            <p:txEl>
                                              <p:pRg st="1" end="1"/>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31">
                                            <p:txEl>
                                              <p:pRg st="1" end="1"/>
                                            </p:txEl>
                                          </p:spTgt>
                                        </p:tgtEl>
                                        <p:attrNameLst>
                                          <p:attrName>ppt_x</p:attrName>
                                          <p:attrName>ppt_y</p:attrName>
                                        </p:attrNameLst>
                                      </p:cBhvr>
                                    </p:animMotion>
                                    <p:animEffect transition="in" filter="fade">
                                      <p:cBhvr>
                                        <p:cTn id="14" dur="1000"/>
                                        <p:tgtEl>
                                          <p:spTgt spid="31">
                                            <p:txEl>
                                              <p:pRg st="1" end="1"/>
                                            </p:txEl>
                                          </p:spTgt>
                                        </p:tgtEl>
                                      </p:cBhvr>
                                    </p:animEffect>
                                  </p:childTnLst>
                                </p:cTn>
                              </p:par>
                              <p:par>
                                <p:cTn id="15" presetID="52" presetClass="entr" presetSubtype="0" fill="hold" nodeType="withEffect">
                                  <p:stCondLst>
                                    <p:cond delay="0"/>
                                  </p:stCondLst>
                                  <p:childTnLst>
                                    <p:set>
                                      <p:cBhvr>
                                        <p:cTn id="16" dur="1" fill="hold">
                                          <p:stCondLst>
                                            <p:cond delay="0"/>
                                          </p:stCondLst>
                                        </p:cTn>
                                        <p:tgtEl>
                                          <p:spTgt spid="31">
                                            <p:txEl>
                                              <p:pRg st="2" end="2"/>
                                            </p:txEl>
                                          </p:spTgt>
                                        </p:tgtEl>
                                        <p:attrNameLst>
                                          <p:attrName>style.visibility</p:attrName>
                                        </p:attrNameLst>
                                      </p:cBhvr>
                                      <p:to>
                                        <p:strVal val="visible"/>
                                      </p:to>
                                    </p:set>
                                    <p:animScale>
                                      <p:cBhvr>
                                        <p:cTn id="17" dur="1000" decel="50000" fill="hold">
                                          <p:stCondLst>
                                            <p:cond delay="0"/>
                                          </p:stCondLst>
                                        </p:cTn>
                                        <p:tgtEl>
                                          <p:spTgt spid="31">
                                            <p:txEl>
                                              <p:pRg st="2" end="2"/>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31">
                                            <p:txEl>
                                              <p:pRg st="2" end="2"/>
                                            </p:txEl>
                                          </p:spTgt>
                                        </p:tgtEl>
                                        <p:attrNameLst>
                                          <p:attrName>ppt_x</p:attrName>
                                          <p:attrName>ppt_y</p:attrName>
                                        </p:attrNameLst>
                                      </p:cBhvr>
                                    </p:animMotion>
                                    <p:animEffect transition="in" filter="fade">
                                      <p:cBhvr>
                                        <p:cTn id="19" dur="1000"/>
                                        <p:tgtEl>
                                          <p:spTgt spid="31">
                                            <p:txEl>
                                              <p:pRg st="2" end="2"/>
                                            </p:txEl>
                                          </p:spTgt>
                                        </p:tgtEl>
                                      </p:cBhvr>
                                    </p:animEffect>
                                  </p:childTnLst>
                                </p:cTn>
                              </p:par>
                              <p:par>
                                <p:cTn id="20" presetID="52" presetClass="entr" presetSubtype="0" fill="hold" nodeType="withEffect">
                                  <p:stCondLst>
                                    <p:cond delay="0"/>
                                  </p:stCondLst>
                                  <p:childTnLst>
                                    <p:set>
                                      <p:cBhvr>
                                        <p:cTn id="21" dur="1" fill="hold">
                                          <p:stCondLst>
                                            <p:cond delay="0"/>
                                          </p:stCondLst>
                                        </p:cTn>
                                        <p:tgtEl>
                                          <p:spTgt spid="31">
                                            <p:txEl>
                                              <p:pRg st="3" end="3"/>
                                            </p:txEl>
                                          </p:spTgt>
                                        </p:tgtEl>
                                        <p:attrNameLst>
                                          <p:attrName>style.visibility</p:attrName>
                                        </p:attrNameLst>
                                      </p:cBhvr>
                                      <p:to>
                                        <p:strVal val="visible"/>
                                      </p:to>
                                    </p:set>
                                    <p:animScale>
                                      <p:cBhvr>
                                        <p:cTn id="22" dur="1000" decel="50000" fill="hold">
                                          <p:stCondLst>
                                            <p:cond delay="0"/>
                                          </p:stCondLst>
                                        </p:cTn>
                                        <p:tgtEl>
                                          <p:spTgt spid="31">
                                            <p:txEl>
                                              <p:pRg st="3" end="3"/>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31">
                                            <p:txEl>
                                              <p:pRg st="3" end="3"/>
                                            </p:txEl>
                                          </p:spTgt>
                                        </p:tgtEl>
                                        <p:attrNameLst>
                                          <p:attrName>ppt_x</p:attrName>
                                          <p:attrName>ppt_y</p:attrName>
                                        </p:attrNameLst>
                                      </p:cBhvr>
                                    </p:animMotion>
                                    <p:animEffect transition="in" filter="fade">
                                      <p:cBhvr>
                                        <p:cTn id="24" dur="1000"/>
                                        <p:tgtEl>
                                          <p:spTgt spid="31">
                                            <p:txEl>
                                              <p:pRg st="3" end="3"/>
                                            </p:txEl>
                                          </p:spTgt>
                                        </p:tgtEl>
                                      </p:cBhvr>
                                    </p:animEffect>
                                  </p:childTnLst>
                                </p:cTn>
                              </p:par>
                              <p:par>
                                <p:cTn id="25" presetID="52" presetClass="entr" presetSubtype="0" fill="hold" nodeType="withEffect">
                                  <p:stCondLst>
                                    <p:cond delay="0"/>
                                  </p:stCondLst>
                                  <p:childTnLst>
                                    <p:set>
                                      <p:cBhvr>
                                        <p:cTn id="26" dur="1" fill="hold">
                                          <p:stCondLst>
                                            <p:cond delay="0"/>
                                          </p:stCondLst>
                                        </p:cTn>
                                        <p:tgtEl>
                                          <p:spTgt spid="31">
                                            <p:txEl>
                                              <p:pRg st="4" end="4"/>
                                            </p:txEl>
                                          </p:spTgt>
                                        </p:tgtEl>
                                        <p:attrNameLst>
                                          <p:attrName>style.visibility</p:attrName>
                                        </p:attrNameLst>
                                      </p:cBhvr>
                                      <p:to>
                                        <p:strVal val="visible"/>
                                      </p:to>
                                    </p:set>
                                    <p:animScale>
                                      <p:cBhvr>
                                        <p:cTn id="27" dur="1000" decel="50000" fill="hold">
                                          <p:stCondLst>
                                            <p:cond delay="0"/>
                                          </p:stCondLst>
                                        </p:cTn>
                                        <p:tgtEl>
                                          <p:spTgt spid="31">
                                            <p:txEl>
                                              <p:pRg st="4" end="4"/>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1000" decel="50000" fill="hold">
                                          <p:stCondLst>
                                            <p:cond delay="0"/>
                                          </p:stCondLst>
                                        </p:cTn>
                                        <p:tgtEl>
                                          <p:spTgt spid="31">
                                            <p:txEl>
                                              <p:pRg st="4" end="4"/>
                                            </p:txEl>
                                          </p:spTgt>
                                        </p:tgtEl>
                                        <p:attrNameLst>
                                          <p:attrName>ppt_x</p:attrName>
                                          <p:attrName>ppt_y</p:attrName>
                                        </p:attrNameLst>
                                      </p:cBhvr>
                                    </p:animMotion>
                                    <p:animEffect transition="in" filter="fade">
                                      <p:cBhvr>
                                        <p:cTn id="29" dur="1000"/>
                                        <p:tgtEl>
                                          <p:spTgt spid="31">
                                            <p:txEl>
                                              <p:pRg st="4" end="4"/>
                                            </p:txEl>
                                          </p:spTgt>
                                        </p:tgtEl>
                                      </p:cBhvr>
                                    </p:animEffect>
                                  </p:childTnLst>
                                </p:cTn>
                              </p:par>
                              <p:par>
                                <p:cTn id="30" presetID="52" presetClass="entr" presetSubtype="0" fill="hold" nodeType="withEffect">
                                  <p:stCondLst>
                                    <p:cond delay="0"/>
                                  </p:stCondLst>
                                  <p:childTnLst>
                                    <p:set>
                                      <p:cBhvr>
                                        <p:cTn id="31" dur="1" fill="hold">
                                          <p:stCondLst>
                                            <p:cond delay="0"/>
                                          </p:stCondLst>
                                        </p:cTn>
                                        <p:tgtEl>
                                          <p:spTgt spid="31">
                                            <p:txEl>
                                              <p:pRg st="5" end="5"/>
                                            </p:txEl>
                                          </p:spTgt>
                                        </p:tgtEl>
                                        <p:attrNameLst>
                                          <p:attrName>style.visibility</p:attrName>
                                        </p:attrNameLst>
                                      </p:cBhvr>
                                      <p:to>
                                        <p:strVal val="visible"/>
                                      </p:to>
                                    </p:set>
                                    <p:animScale>
                                      <p:cBhvr>
                                        <p:cTn id="32" dur="1000" decel="50000" fill="hold">
                                          <p:stCondLst>
                                            <p:cond delay="0"/>
                                          </p:stCondLst>
                                        </p:cTn>
                                        <p:tgtEl>
                                          <p:spTgt spid="31">
                                            <p:txEl>
                                              <p:pRg st="5" end="5"/>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3" dur="1000" decel="50000" fill="hold">
                                          <p:stCondLst>
                                            <p:cond delay="0"/>
                                          </p:stCondLst>
                                        </p:cTn>
                                        <p:tgtEl>
                                          <p:spTgt spid="31">
                                            <p:txEl>
                                              <p:pRg st="5" end="5"/>
                                            </p:txEl>
                                          </p:spTgt>
                                        </p:tgtEl>
                                        <p:attrNameLst>
                                          <p:attrName>ppt_x</p:attrName>
                                          <p:attrName>ppt_y</p:attrName>
                                        </p:attrNameLst>
                                      </p:cBhvr>
                                    </p:animMotion>
                                    <p:animEffect transition="in" filter="fade">
                                      <p:cBhvr>
                                        <p:cTn id="34" dur="1000"/>
                                        <p:tgtEl>
                                          <p:spTgt spid="31">
                                            <p:txEl>
                                              <p:pRg st="5" end="5"/>
                                            </p:txEl>
                                          </p:spTgt>
                                        </p:tgtEl>
                                      </p:cBhvr>
                                    </p:animEffect>
                                  </p:childTnLst>
                                </p:cTn>
                              </p:par>
                              <p:par>
                                <p:cTn id="35" presetID="52" presetClass="entr" presetSubtype="0" fill="hold" nodeType="withEffect">
                                  <p:stCondLst>
                                    <p:cond delay="0"/>
                                  </p:stCondLst>
                                  <p:childTnLst>
                                    <p:set>
                                      <p:cBhvr>
                                        <p:cTn id="36" dur="1" fill="hold">
                                          <p:stCondLst>
                                            <p:cond delay="0"/>
                                          </p:stCondLst>
                                        </p:cTn>
                                        <p:tgtEl>
                                          <p:spTgt spid="31">
                                            <p:txEl>
                                              <p:pRg st="6" end="6"/>
                                            </p:txEl>
                                          </p:spTgt>
                                        </p:tgtEl>
                                        <p:attrNameLst>
                                          <p:attrName>style.visibility</p:attrName>
                                        </p:attrNameLst>
                                      </p:cBhvr>
                                      <p:to>
                                        <p:strVal val="visible"/>
                                      </p:to>
                                    </p:set>
                                    <p:animScale>
                                      <p:cBhvr>
                                        <p:cTn id="37" dur="1000" decel="50000" fill="hold">
                                          <p:stCondLst>
                                            <p:cond delay="0"/>
                                          </p:stCondLst>
                                        </p:cTn>
                                        <p:tgtEl>
                                          <p:spTgt spid="31">
                                            <p:txEl>
                                              <p:pRg st="6" end="6"/>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1000" decel="50000" fill="hold">
                                          <p:stCondLst>
                                            <p:cond delay="0"/>
                                          </p:stCondLst>
                                        </p:cTn>
                                        <p:tgtEl>
                                          <p:spTgt spid="31">
                                            <p:txEl>
                                              <p:pRg st="6" end="6"/>
                                            </p:txEl>
                                          </p:spTgt>
                                        </p:tgtEl>
                                        <p:attrNameLst>
                                          <p:attrName>ppt_x</p:attrName>
                                          <p:attrName>ppt_y</p:attrName>
                                        </p:attrNameLst>
                                      </p:cBhvr>
                                    </p:animMotion>
                                    <p:animEffect transition="in" filter="fade">
                                      <p:cBhvr>
                                        <p:cTn id="39" dur="1000"/>
                                        <p:tgtEl>
                                          <p:spTgt spid="31">
                                            <p:txEl>
                                              <p:pRg st="6" end="6"/>
                                            </p:txEl>
                                          </p:spTgt>
                                        </p:tgtEl>
                                      </p:cBhvr>
                                    </p:animEffect>
                                  </p:childTnLst>
                                </p:cTn>
                              </p:par>
                              <p:par>
                                <p:cTn id="40" presetID="52" presetClass="entr" presetSubtype="0" fill="hold" nodeType="withEffect">
                                  <p:stCondLst>
                                    <p:cond delay="0"/>
                                  </p:stCondLst>
                                  <p:childTnLst>
                                    <p:set>
                                      <p:cBhvr>
                                        <p:cTn id="41" dur="1" fill="hold">
                                          <p:stCondLst>
                                            <p:cond delay="0"/>
                                          </p:stCondLst>
                                        </p:cTn>
                                        <p:tgtEl>
                                          <p:spTgt spid="31">
                                            <p:txEl>
                                              <p:pRg st="7" end="7"/>
                                            </p:txEl>
                                          </p:spTgt>
                                        </p:tgtEl>
                                        <p:attrNameLst>
                                          <p:attrName>style.visibility</p:attrName>
                                        </p:attrNameLst>
                                      </p:cBhvr>
                                      <p:to>
                                        <p:strVal val="visible"/>
                                      </p:to>
                                    </p:set>
                                    <p:animScale>
                                      <p:cBhvr>
                                        <p:cTn id="42" dur="1000" decel="50000" fill="hold">
                                          <p:stCondLst>
                                            <p:cond delay="0"/>
                                          </p:stCondLst>
                                        </p:cTn>
                                        <p:tgtEl>
                                          <p:spTgt spid="31">
                                            <p:txEl>
                                              <p:pRg st="7" end="7"/>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3" dur="1000" decel="50000" fill="hold">
                                          <p:stCondLst>
                                            <p:cond delay="0"/>
                                          </p:stCondLst>
                                        </p:cTn>
                                        <p:tgtEl>
                                          <p:spTgt spid="31">
                                            <p:txEl>
                                              <p:pRg st="7" end="7"/>
                                            </p:txEl>
                                          </p:spTgt>
                                        </p:tgtEl>
                                        <p:attrNameLst>
                                          <p:attrName>ppt_x</p:attrName>
                                          <p:attrName>ppt_y</p:attrName>
                                        </p:attrNameLst>
                                      </p:cBhvr>
                                    </p:animMotion>
                                    <p:animEffect transition="in" filter="fade">
                                      <p:cBhvr>
                                        <p:cTn id="44" dur="1000"/>
                                        <p:tgtEl>
                                          <p:spTgt spid="31">
                                            <p:txEl>
                                              <p:pRg st="7" end="7"/>
                                            </p:txEl>
                                          </p:spTgt>
                                        </p:tgtEl>
                                      </p:cBhvr>
                                    </p:animEffect>
                                  </p:childTnLst>
                                </p:cTn>
                              </p:par>
                              <p:par>
                                <p:cTn id="45" presetID="52" presetClass="entr" presetSubtype="0" fill="hold" nodeType="withEffect">
                                  <p:stCondLst>
                                    <p:cond delay="0"/>
                                  </p:stCondLst>
                                  <p:childTnLst>
                                    <p:set>
                                      <p:cBhvr>
                                        <p:cTn id="46" dur="1" fill="hold">
                                          <p:stCondLst>
                                            <p:cond delay="0"/>
                                          </p:stCondLst>
                                        </p:cTn>
                                        <p:tgtEl>
                                          <p:spTgt spid="31">
                                            <p:txEl>
                                              <p:pRg st="8" end="8"/>
                                            </p:txEl>
                                          </p:spTgt>
                                        </p:tgtEl>
                                        <p:attrNameLst>
                                          <p:attrName>style.visibility</p:attrName>
                                        </p:attrNameLst>
                                      </p:cBhvr>
                                      <p:to>
                                        <p:strVal val="visible"/>
                                      </p:to>
                                    </p:set>
                                    <p:animScale>
                                      <p:cBhvr>
                                        <p:cTn id="47" dur="1000" decel="50000" fill="hold">
                                          <p:stCondLst>
                                            <p:cond delay="0"/>
                                          </p:stCondLst>
                                        </p:cTn>
                                        <p:tgtEl>
                                          <p:spTgt spid="31">
                                            <p:txEl>
                                              <p:pRg st="8" end="8"/>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8" dur="1000" decel="50000" fill="hold">
                                          <p:stCondLst>
                                            <p:cond delay="0"/>
                                          </p:stCondLst>
                                        </p:cTn>
                                        <p:tgtEl>
                                          <p:spTgt spid="31">
                                            <p:txEl>
                                              <p:pRg st="8" end="8"/>
                                            </p:txEl>
                                          </p:spTgt>
                                        </p:tgtEl>
                                        <p:attrNameLst>
                                          <p:attrName>ppt_x</p:attrName>
                                          <p:attrName>ppt_y</p:attrName>
                                        </p:attrNameLst>
                                      </p:cBhvr>
                                    </p:animMotion>
                                    <p:animEffect transition="in" filter="fade">
                                      <p:cBhvr>
                                        <p:cTn id="49" dur="1000"/>
                                        <p:tgtEl>
                                          <p:spTgt spid="31">
                                            <p:txEl>
                                              <p:pRg st="8" end="8"/>
                                            </p:txEl>
                                          </p:spTgt>
                                        </p:tgtEl>
                                      </p:cBhvr>
                                    </p:animEffect>
                                  </p:childTnLst>
                                </p:cTn>
                              </p:par>
                              <p:par>
                                <p:cTn id="50" presetID="52" presetClass="entr" presetSubtype="0" fill="hold" nodeType="withEffect">
                                  <p:stCondLst>
                                    <p:cond delay="0"/>
                                  </p:stCondLst>
                                  <p:childTnLst>
                                    <p:set>
                                      <p:cBhvr>
                                        <p:cTn id="51" dur="1" fill="hold">
                                          <p:stCondLst>
                                            <p:cond delay="0"/>
                                          </p:stCondLst>
                                        </p:cTn>
                                        <p:tgtEl>
                                          <p:spTgt spid="31">
                                            <p:txEl>
                                              <p:pRg st="9" end="9"/>
                                            </p:txEl>
                                          </p:spTgt>
                                        </p:tgtEl>
                                        <p:attrNameLst>
                                          <p:attrName>style.visibility</p:attrName>
                                        </p:attrNameLst>
                                      </p:cBhvr>
                                      <p:to>
                                        <p:strVal val="visible"/>
                                      </p:to>
                                    </p:set>
                                    <p:animScale>
                                      <p:cBhvr>
                                        <p:cTn id="52" dur="1000" decel="50000" fill="hold">
                                          <p:stCondLst>
                                            <p:cond delay="0"/>
                                          </p:stCondLst>
                                        </p:cTn>
                                        <p:tgtEl>
                                          <p:spTgt spid="31">
                                            <p:txEl>
                                              <p:pRg st="9" end="9"/>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3" dur="1000" decel="50000" fill="hold">
                                          <p:stCondLst>
                                            <p:cond delay="0"/>
                                          </p:stCondLst>
                                        </p:cTn>
                                        <p:tgtEl>
                                          <p:spTgt spid="31">
                                            <p:txEl>
                                              <p:pRg st="9" end="9"/>
                                            </p:txEl>
                                          </p:spTgt>
                                        </p:tgtEl>
                                        <p:attrNameLst>
                                          <p:attrName>ppt_x</p:attrName>
                                          <p:attrName>ppt_y</p:attrName>
                                        </p:attrNameLst>
                                      </p:cBhvr>
                                    </p:animMotion>
                                    <p:animEffect transition="in" filter="fade">
                                      <p:cBhvr>
                                        <p:cTn id="54" dur="1000"/>
                                        <p:tgtEl>
                                          <p:spTgt spid="31">
                                            <p:txEl>
                                              <p:pRg st="9" end="9"/>
                                            </p:txEl>
                                          </p:spTgt>
                                        </p:tgtEl>
                                      </p:cBhvr>
                                    </p:animEffect>
                                  </p:childTnLst>
                                </p:cTn>
                              </p:par>
                              <p:par>
                                <p:cTn id="55" presetID="52" presetClass="entr" presetSubtype="0" fill="hold" nodeType="withEffect">
                                  <p:stCondLst>
                                    <p:cond delay="0"/>
                                  </p:stCondLst>
                                  <p:childTnLst>
                                    <p:set>
                                      <p:cBhvr>
                                        <p:cTn id="56" dur="1" fill="hold">
                                          <p:stCondLst>
                                            <p:cond delay="0"/>
                                          </p:stCondLst>
                                        </p:cTn>
                                        <p:tgtEl>
                                          <p:spTgt spid="31">
                                            <p:txEl>
                                              <p:pRg st="10" end="10"/>
                                            </p:txEl>
                                          </p:spTgt>
                                        </p:tgtEl>
                                        <p:attrNameLst>
                                          <p:attrName>style.visibility</p:attrName>
                                        </p:attrNameLst>
                                      </p:cBhvr>
                                      <p:to>
                                        <p:strVal val="visible"/>
                                      </p:to>
                                    </p:set>
                                    <p:animScale>
                                      <p:cBhvr>
                                        <p:cTn id="57" dur="1000" decel="50000" fill="hold">
                                          <p:stCondLst>
                                            <p:cond delay="0"/>
                                          </p:stCondLst>
                                        </p:cTn>
                                        <p:tgtEl>
                                          <p:spTgt spid="31">
                                            <p:txEl>
                                              <p:pRg st="10" end="1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8" dur="1000" decel="50000" fill="hold">
                                          <p:stCondLst>
                                            <p:cond delay="0"/>
                                          </p:stCondLst>
                                        </p:cTn>
                                        <p:tgtEl>
                                          <p:spTgt spid="31">
                                            <p:txEl>
                                              <p:pRg st="10" end="10"/>
                                            </p:txEl>
                                          </p:spTgt>
                                        </p:tgtEl>
                                        <p:attrNameLst>
                                          <p:attrName>ppt_x</p:attrName>
                                          <p:attrName>ppt_y</p:attrName>
                                        </p:attrNameLst>
                                      </p:cBhvr>
                                    </p:animMotion>
                                    <p:animEffect transition="in" filter="fade">
                                      <p:cBhvr>
                                        <p:cTn id="59" dur="1000"/>
                                        <p:tgtEl>
                                          <p:spTgt spid="31">
                                            <p:txEl>
                                              <p:pRg st="10" end="10"/>
                                            </p:txEl>
                                          </p:spTgt>
                                        </p:tgtEl>
                                      </p:cBhvr>
                                    </p:animEffect>
                                  </p:childTnLst>
                                </p:cTn>
                              </p:par>
                              <p:par>
                                <p:cTn id="60" presetID="52" presetClass="entr" presetSubtype="0" fill="hold" nodeType="withEffect">
                                  <p:stCondLst>
                                    <p:cond delay="0"/>
                                  </p:stCondLst>
                                  <p:childTnLst>
                                    <p:set>
                                      <p:cBhvr>
                                        <p:cTn id="61" dur="1" fill="hold">
                                          <p:stCondLst>
                                            <p:cond delay="0"/>
                                          </p:stCondLst>
                                        </p:cTn>
                                        <p:tgtEl>
                                          <p:spTgt spid="31">
                                            <p:txEl>
                                              <p:pRg st="11" end="11"/>
                                            </p:txEl>
                                          </p:spTgt>
                                        </p:tgtEl>
                                        <p:attrNameLst>
                                          <p:attrName>style.visibility</p:attrName>
                                        </p:attrNameLst>
                                      </p:cBhvr>
                                      <p:to>
                                        <p:strVal val="visible"/>
                                      </p:to>
                                    </p:set>
                                    <p:animScale>
                                      <p:cBhvr>
                                        <p:cTn id="62" dur="1000" decel="50000" fill="hold">
                                          <p:stCondLst>
                                            <p:cond delay="0"/>
                                          </p:stCondLst>
                                        </p:cTn>
                                        <p:tgtEl>
                                          <p:spTgt spid="31">
                                            <p:txEl>
                                              <p:pRg st="11" end="11"/>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3" dur="1000" decel="50000" fill="hold">
                                          <p:stCondLst>
                                            <p:cond delay="0"/>
                                          </p:stCondLst>
                                        </p:cTn>
                                        <p:tgtEl>
                                          <p:spTgt spid="31">
                                            <p:txEl>
                                              <p:pRg st="11" end="11"/>
                                            </p:txEl>
                                          </p:spTgt>
                                        </p:tgtEl>
                                        <p:attrNameLst>
                                          <p:attrName>ppt_x</p:attrName>
                                          <p:attrName>ppt_y</p:attrName>
                                        </p:attrNameLst>
                                      </p:cBhvr>
                                    </p:animMotion>
                                    <p:animEffect transition="in" filter="fade">
                                      <p:cBhvr>
                                        <p:cTn id="64" dur="1000"/>
                                        <p:tgtEl>
                                          <p:spTgt spid="31">
                                            <p:txEl>
                                              <p:pRg st="11" end="11"/>
                                            </p:txEl>
                                          </p:spTgt>
                                        </p:tgtEl>
                                      </p:cBhvr>
                                    </p:animEffect>
                                  </p:childTnLst>
                                </p:cTn>
                              </p:par>
                              <p:par>
                                <p:cTn id="65" presetID="52" presetClass="entr" presetSubtype="0" fill="hold" nodeType="withEffect">
                                  <p:stCondLst>
                                    <p:cond delay="0"/>
                                  </p:stCondLst>
                                  <p:childTnLst>
                                    <p:set>
                                      <p:cBhvr>
                                        <p:cTn id="66" dur="1" fill="hold">
                                          <p:stCondLst>
                                            <p:cond delay="0"/>
                                          </p:stCondLst>
                                        </p:cTn>
                                        <p:tgtEl>
                                          <p:spTgt spid="31">
                                            <p:txEl>
                                              <p:pRg st="12" end="12"/>
                                            </p:txEl>
                                          </p:spTgt>
                                        </p:tgtEl>
                                        <p:attrNameLst>
                                          <p:attrName>style.visibility</p:attrName>
                                        </p:attrNameLst>
                                      </p:cBhvr>
                                      <p:to>
                                        <p:strVal val="visible"/>
                                      </p:to>
                                    </p:set>
                                    <p:animScale>
                                      <p:cBhvr>
                                        <p:cTn id="67" dur="1000" decel="50000" fill="hold">
                                          <p:stCondLst>
                                            <p:cond delay="0"/>
                                          </p:stCondLst>
                                        </p:cTn>
                                        <p:tgtEl>
                                          <p:spTgt spid="31">
                                            <p:txEl>
                                              <p:pRg st="12" end="12"/>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8" dur="1000" decel="50000" fill="hold">
                                          <p:stCondLst>
                                            <p:cond delay="0"/>
                                          </p:stCondLst>
                                        </p:cTn>
                                        <p:tgtEl>
                                          <p:spTgt spid="31">
                                            <p:txEl>
                                              <p:pRg st="12" end="12"/>
                                            </p:txEl>
                                          </p:spTgt>
                                        </p:tgtEl>
                                        <p:attrNameLst>
                                          <p:attrName>ppt_x</p:attrName>
                                          <p:attrName>ppt_y</p:attrName>
                                        </p:attrNameLst>
                                      </p:cBhvr>
                                    </p:animMotion>
                                    <p:animEffect transition="in" filter="fade">
                                      <p:cBhvr>
                                        <p:cTn id="69" dur="1000"/>
                                        <p:tgtEl>
                                          <p:spTgt spid="31">
                                            <p:txEl>
                                              <p:pRg st="12" end="12"/>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21" presetClass="entr" presetSubtype="1" fill="hold" nodeType="clickEffect">
                                  <p:stCondLst>
                                    <p:cond delay="0"/>
                                  </p:stCondLst>
                                  <p:childTnLst>
                                    <p:set>
                                      <p:cBhvr>
                                        <p:cTn id="73" dur="1" fill="hold">
                                          <p:stCondLst>
                                            <p:cond delay="0"/>
                                          </p:stCondLst>
                                        </p:cTn>
                                        <p:tgtEl>
                                          <p:spTgt spid="4"/>
                                        </p:tgtEl>
                                        <p:attrNameLst>
                                          <p:attrName>style.visibility</p:attrName>
                                        </p:attrNameLst>
                                      </p:cBhvr>
                                      <p:to>
                                        <p:strVal val="visible"/>
                                      </p:to>
                                    </p:set>
                                    <p:animEffect transition="in" filter="wheel(1)">
                                      <p:cBhvr>
                                        <p:cTn id="74" dur="2000"/>
                                        <p:tgtEl>
                                          <p:spTgt spid="4"/>
                                        </p:tgtEl>
                                      </p:cBhvr>
                                    </p:animEffect>
                                  </p:childTnLst>
                                </p:cTn>
                              </p:par>
                            </p:childTnLst>
                          </p:cTn>
                        </p:par>
                      </p:childTnLst>
                    </p:cTn>
                  </p:par>
                  <p:par>
                    <p:cTn id="75" fill="hold">
                      <p:stCondLst>
                        <p:cond delay="indefinite"/>
                      </p:stCondLst>
                      <p:childTnLst>
                        <p:par>
                          <p:cTn id="76" fill="hold">
                            <p:stCondLst>
                              <p:cond delay="0"/>
                            </p:stCondLst>
                            <p:childTnLst>
                              <p:par>
                                <p:cTn id="77" presetID="16" presetClass="entr" presetSubtype="21" fill="hold" grpId="0" nodeType="clickEffect">
                                  <p:stCondLst>
                                    <p:cond delay="0"/>
                                  </p:stCondLst>
                                  <p:childTnLst>
                                    <p:set>
                                      <p:cBhvr>
                                        <p:cTn id="78" dur="1" fill="hold">
                                          <p:stCondLst>
                                            <p:cond delay="0"/>
                                          </p:stCondLst>
                                        </p:cTn>
                                        <p:tgtEl>
                                          <p:spTgt spid="2"/>
                                        </p:tgtEl>
                                        <p:attrNameLst>
                                          <p:attrName>style.visibility</p:attrName>
                                        </p:attrNameLst>
                                      </p:cBhvr>
                                      <p:to>
                                        <p:strVal val="visible"/>
                                      </p:to>
                                    </p:set>
                                    <p:animEffect transition="in" filter="barn(inVertical)">
                                      <p:cBhvr>
                                        <p:cTn id="7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A0A6075-C969-B4EB-72EB-6F155F00CF15}"/>
              </a:ext>
            </a:extLst>
          </p:cNvPr>
          <p:cNvSpPr txBox="1">
            <a:spLocks/>
          </p:cNvSpPr>
          <p:nvPr/>
        </p:nvSpPr>
        <p:spPr>
          <a:xfrm>
            <a:off x="521769" y="35572"/>
            <a:ext cx="10972800" cy="274320"/>
          </a:xfrm>
          <a:prstGeom prst="rect">
            <a:avLst/>
          </a:prstGeom>
          <a:gradFill flip="none" rotWithShape="1">
            <a:gsLst>
              <a:gs pos="0">
                <a:schemeClr val="tx2">
                  <a:lumMod val="50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txBody>
          <a:bodyPr vert="horz" lIns="91440" tIns="45720" rIns="91440" bIns="45720" rtlCol="0" anchor="ctr">
            <a:normAutofit/>
          </a:bodyPr>
          <a:lstStyle>
            <a:defPPr>
              <a:defRPr lang="en-US"/>
            </a:defPPr>
            <a:lvl1pPr algn="ctr">
              <a:lnSpc>
                <a:spcPct val="90000"/>
              </a:lnSpc>
              <a:spcBef>
                <a:spcPct val="0"/>
              </a:spcBef>
              <a:buNone/>
              <a:defRPr sz="1200" b="1">
                <a:solidFill>
                  <a:schemeClr val="bg1"/>
                </a:solidFill>
                <a:latin typeface="+mj-lt"/>
                <a:ea typeface="+mj-ea"/>
                <a:cs typeface="Arial" panose="020B0604020202020204" pitchFamily="34" charset="0"/>
              </a:defRPr>
            </a:lvl1pPr>
          </a:lstStyle>
          <a:p>
            <a:r>
              <a:rPr lang="en-GB" dirty="0"/>
              <a:t>8.1 -  Test the model: Test the model with random input data &amp; check the result</a:t>
            </a:r>
            <a:endParaRPr lang="en-US" dirty="0"/>
          </a:p>
        </p:txBody>
      </p:sp>
      <p:pic>
        <p:nvPicPr>
          <p:cNvPr id="2050" name="Picture 2">
            <a:extLst>
              <a:ext uri="{FF2B5EF4-FFF2-40B4-BE49-F238E27FC236}">
                <a16:creationId xmlns:a16="http://schemas.microsoft.com/office/drawing/2014/main" id="{8F7735A6-09D6-729A-BF3F-C60738EBDF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2914" y="350198"/>
            <a:ext cx="8005018" cy="62625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39E934E-AF1F-2A7F-3800-38FE9352AECA}"/>
              </a:ext>
            </a:extLst>
          </p:cNvPr>
          <p:cNvSpPr txBox="1"/>
          <p:nvPr/>
        </p:nvSpPr>
        <p:spPr>
          <a:xfrm>
            <a:off x="-17086" y="6644408"/>
            <a:ext cx="1836093" cy="230832"/>
          </a:xfrm>
          <a:prstGeom prst="rect">
            <a:avLst/>
          </a:prstGeom>
          <a:noFill/>
        </p:spPr>
        <p:txBody>
          <a:bodyPr wrap="square" rtlCol="0">
            <a:spAutoFit/>
          </a:bodyPr>
          <a:lstStyle/>
          <a:p>
            <a:pPr>
              <a:spcAft>
                <a:spcPts val="600"/>
              </a:spcAft>
            </a:pPr>
            <a:r>
              <a:rPr lang="en-GB" sz="900" i="1" dirty="0">
                <a:solidFill>
                  <a:srgbClr val="C00000"/>
                </a:solidFill>
              </a:rPr>
              <a:t> 15 – May 2023, Arun Ramamurthy</a:t>
            </a:r>
            <a:endParaRPr lang="en-US" sz="900" i="1" dirty="0">
              <a:solidFill>
                <a:srgbClr val="C00000"/>
              </a:solidFill>
            </a:endParaRPr>
          </a:p>
        </p:txBody>
      </p:sp>
      <p:sp>
        <p:nvSpPr>
          <p:cNvPr id="4" name="TextBox 3">
            <a:extLst>
              <a:ext uri="{FF2B5EF4-FFF2-40B4-BE49-F238E27FC236}">
                <a16:creationId xmlns:a16="http://schemas.microsoft.com/office/drawing/2014/main" id="{FECB6264-B3BE-146B-573B-CA6A301A29C8}"/>
              </a:ext>
            </a:extLst>
          </p:cNvPr>
          <p:cNvSpPr txBox="1"/>
          <p:nvPr/>
        </p:nvSpPr>
        <p:spPr>
          <a:xfrm>
            <a:off x="11670231" y="6630908"/>
            <a:ext cx="529576" cy="215444"/>
          </a:xfrm>
          <a:prstGeom prst="rect">
            <a:avLst/>
          </a:prstGeom>
          <a:noFill/>
        </p:spPr>
        <p:txBody>
          <a:bodyPr wrap="square" rtlCol="0">
            <a:spAutoFit/>
          </a:bodyPr>
          <a:lstStyle/>
          <a:p>
            <a:pPr>
              <a:spcAft>
                <a:spcPts val="600"/>
              </a:spcAft>
            </a:pPr>
            <a:r>
              <a:rPr lang="en-GB" sz="800" i="1" dirty="0">
                <a:solidFill>
                  <a:srgbClr val="002060"/>
                </a:solidFill>
              </a:rPr>
              <a:t>41 / 47</a:t>
            </a:r>
            <a:endParaRPr lang="en-US" sz="800" i="1" dirty="0">
              <a:solidFill>
                <a:srgbClr val="002060"/>
              </a:solidFill>
            </a:endParaRPr>
          </a:p>
        </p:txBody>
      </p:sp>
    </p:spTree>
    <p:extLst>
      <p:ext uri="{BB962C8B-B14F-4D97-AF65-F5344CB8AC3E}">
        <p14:creationId xmlns:p14="http://schemas.microsoft.com/office/powerpoint/2010/main" val="3032800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heel(1)">
                                      <p:cBhvr>
                                        <p:cTn id="7" dur="2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8FE92E-C8F4-033E-43E5-C33413C3ACDD}"/>
              </a:ext>
            </a:extLst>
          </p:cNvPr>
          <p:cNvPicPr>
            <a:picLocks noChangeAspect="1"/>
          </p:cNvPicPr>
          <p:nvPr/>
        </p:nvPicPr>
        <p:blipFill>
          <a:blip r:embed="rId2"/>
          <a:stretch>
            <a:fillRect/>
          </a:stretch>
        </p:blipFill>
        <p:spPr>
          <a:xfrm>
            <a:off x="2013625" y="348669"/>
            <a:ext cx="7198469" cy="4026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useBgFill="1">
        <p:nvSpPr>
          <p:cNvPr id="7" name="TextBox 6">
            <a:extLst>
              <a:ext uri="{FF2B5EF4-FFF2-40B4-BE49-F238E27FC236}">
                <a16:creationId xmlns:a16="http://schemas.microsoft.com/office/drawing/2014/main" id="{8C52B530-C979-2DF6-3E58-4C73E2EEF1A4}"/>
              </a:ext>
            </a:extLst>
          </p:cNvPr>
          <p:cNvSpPr txBox="1"/>
          <p:nvPr/>
        </p:nvSpPr>
        <p:spPr>
          <a:xfrm>
            <a:off x="1492059" y="4319722"/>
            <a:ext cx="8887353" cy="2492990"/>
          </a:xfrm>
          <a:prstGeom prst="rect">
            <a:avLst/>
          </a:prstGeom>
          <a:ln>
            <a:solidFill>
              <a:schemeClr val="accent1">
                <a:shade val="50000"/>
              </a:schemeClr>
            </a:solidFill>
          </a:ln>
        </p:spPr>
        <p:txBody>
          <a:bodyPr wrap="square" rtlCol="0">
            <a:spAutoFit/>
          </a:bodyPr>
          <a:lstStyle/>
          <a:p>
            <a:r>
              <a:rPr lang="en-GB" sz="1100" u="sng" dirty="0"/>
              <a:t>In the above co-relation chart, we can clearly see the Positive &amp; negative co-related factors with reference to target variable</a:t>
            </a:r>
          </a:p>
          <a:p>
            <a:endParaRPr lang="en-GB" sz="1100" u="sng" dirty="0"/>
          </a:p>
          <a:p>
            <a:r>
              <a:rPr lang="en-GB" sz="1100" b="1" dirty="0">
                <a:solidFill>
                  <a:srgbClr val="7030A0"/>
                </a:solidFill>
              </a:rPr>
              <a:t>As we can see, Positively co-related input factors are </a:t>
            </a:r>
          </a:p>
          <a:p>
            <a:pPr marL="285750" indent="-285750">
              <a:buFontTx/>
              <a:buChar char="-"/>
            </a:pPr>
            <a:r>
              <a:rPr lang="en-GB" sz="1100" dirty="0">
                <a:solidFill>
                  <a:srgbClr val="7030A0"/>
                </a:solidFill>
              </a:rPr>
              <a:t>“Age” </a:t>
            </a:r>
          </a:p>
          <a:p>
            <a:pPr marL="285750" indent="-285750">
              <a:buFontTx/>
              <a:buChar char="-"/>
            </a:pPr>
            <a:r>
              <a:rPr lang="en-GB" sz="1100" dirty="0">
                <a:solidFill>
                  <a:srgbClr val="7030A0"/>
                </a:solidFill>
              </a:rPr>
              <a:t>“SCR”</a:t>
            </a:r>
          </a:p>
          <a:p>
            <a:endParaRPr lang="en-GB" sz="1100" dirty="0"/>
          </a:p>
          <a:p>
            <a:r>
              <a:rPr lang="en-GB" sz="1100" b="1" dirty="0">
                <a:solidFill>
                  <a:srgbClr val="C00000"/>
                </a:solidFill>
              </a:rPr>
              <a:t>Negatively co-related input factors are </a:t>
            </a:r>
          </a:p>
          <a:p>
            <a:pPr marL="285750" indent="-285750">
              <a:buFontTx/>
              <a:buChar char="-"/>
            </a:pPr>
            <a:r>
              <a:rPr lang="en-GB" sz="1100" dirty="0">
                <a:solidFill>
                  <a:srgbClr val="C00000"/>
                </a:solidFill>
              </a:rPr>
              <a:t>“EF”</a:t>
            </a:r>
          </a:p>
          <a:p>
            <a:pPr marL="285750" indent="-285750">
              <a:buFontTx/>
              <a:buChar char="-"/>
            </a:pPr>
            <a:r>
              <a:rPr lang="en-GB" sz="1100" dirty="0">
                <a:solidFill>
                  <a:srgbClr val="C00000"/>
                </a:solidFill>
              </a:rPr>
              <a:t>“</a:t>
            </a:r>
            <a:r>
              <a:rPr lang="en-GB" sz="1100" dirty="0" err="1">
                <a:solidFill>
                  <a:srgbClr val="C00000"/>
                </a:solidFill>
              </a:rPr>
              <a:t>S_Sodium</a:t>
            </a:r>
            <a:r>
              <a:rPr lang="en-GB" sz="1100" dirty="0">
                <a:solidFill>
                  <a:srgbClr val="C00000"/>
                </a:solidFill>
              </a:rPr>
              <a:t>” </a:t>
            </a:r>
          </a:p>
          <a:p>
            <a:endParaRPr lang="en-GB" sz="1200" dirty="0">
              <a:solidFill>
                <a:srgbClr val="C00000"/>
              </a:solidFill>
            </a:endParaRPr>
          </a:p>
          <a:p>
            <a:r>
              <a:rPr lang="en-GB" sz="1100" dirty="0"/>
              <a:t>In next slide:</a:t>
            </a:r>
          </a:p>
          <a:p>
            <a:pPr marL="285750" indent="-285750">
              <a:buFont typeface="Arial" panose="020B0604020202020204" pitchFamily="34" charset="0"/>
              <a:buChar char="•"/>
            </a:pPr>
            <a:r>
              <a:rPr lang="en-GB" sz="1100" i="1" dirty="0"/>
              <a:t>In first example, we modify (</a:t>
            </a:r>
            <a:r>
              <a:rPr lang="en-GB" sz="1100" b="1" i="1" dirty="0">
                <a:solidFill>
                  <a:srgbClr val="7030A0"/>
                </a:solidFill>
              </a:rPr>
              <a:t>Increase</a:t>
            </a:r>
            <a:r>
              <a:rPr lang="en-GB" sz="1100" i="1" dirty="0"/>
              <a:t>) the AGE/SCR and check the result as these are</a:t>
            </a:r>
            <a:r>
              <a:rPr lang="en-GB" sz="1100" b="1" i="1" dirty="0">
                <a:solidFill>
                  <a:srgbClr val="7030A0"/>
                </a:solidFill>
              </a:rPr>
              <a:t> positively </a:t>
            </a:r>
            <a:r>
              <a:rPr lang="en-GB" sz="1100" i="1" dirty="0"/>
              <a:t>co-related with “target” variable</a:t>
            </a:r>
          </a:p>
          <a:p>
            <a:pPr marL="285750" indent="-285750">
              <a:buFont typeface="Arial" panose="020B0604020202020204" pitchFamily="34" charset="0"/>
              <a:buChar char="•"/>
            </a:pPr>
            <a:r>
              <a:rPr lang="en-US" sz="1100" i="1" dirty="0"/>
              <a:t>In Second example, we modify(</a:t>
            </a:r>
            <a:r>
              <a:rPr lang="en-US" sz="1100" b="1" i="1" dirty="0">
                <a:solidFill>
                  <a:srgbClr val="C00000"/>
                </a:solidFill>
              </a:rPr>
              <a:t>Decrease</a:t>
            </a:r>
            <a:r>
              <a:rPr lang="en-US" sz="1100" i="1" dirty="0"/>
              <a:t>) the EF/</a:t>
            </a:r>
            <a:r>
              <a:rPr lang="en-US" sz="1100" i="1" dirty="0" err="1"/>
              <a:t>S_Sodium</a:t>
            </a:r>
            <a:r>
              <a:rPr lang="en-US" sz="1100" i="1" dirty="0"/>
              <a:t> and check the result </a:t>
            </a:r>
            <a:r>
              <a:rPr lang="en-GB" sz="1100" i="1" dirty="0"/>
              <a:t>s these are </a:t>
            </a:r>
            <a:r>
              <a:rPr lang="en-GB" sz="1100" b="1" i="1" dirty="0" err="1">
                <a:solidFill>
                  <a:srgbClr val="C00000"/>
                </a:solidFill>
              </a:rPr>
              <a:t>negetively</a:t>
            </a:r>
            <a:r>
              <a:rPr lang="en-GB" sz="1100" i="1" dirty="0"/>
              <a:t> co-related with “target” variable</a:t>
            </a:r>
          </a:p>
          <a:p>
            <a:pPr marL="285750" indent="-285750">
              <a:buFont typeface="Arial" panose="020B0604020202020204" pitchFamily="34" charset="0"/>
              <a:buChar char="•"/>
            </a:pPr>
            <a:endParaRPr lang="en-GB" sz="1200" i="1" dirty="0"/>
          </a:p>
        </p:txBody>
      </p:sp>
      <p:sp>
        <p:nvSpPr>
          <p:cNvPr id="12" name="Title 1">
            <a:extLst>
              <a:ext uri="{FF2B5EF4-FFF2-40B4-BE49-F238E27FC236}">
                <a16:creationId xmlns:a16="http://schemas.microsoft.com/office/drawing/2014/main" id="{B55BE2E4-CD41-B9E9-5B82-B31EA9777146}"/>
              </a:ext>
            </a:extLst>
          </p:cNvPr>
          <p:cNvSpPr txBox="1">
            <a:spLocks/>
          </p:cNvSpPr>
          <p:nvPr/>
        </p:nvSpPr>
        <p:spPr>
          <a:xfrm>
            <a:off x="521769" y="35572"/>
            <a:ext cx="10972800" cy="274320"/>
          </a:xfrm>
          <a:prstGeom prst="rect">
            <a:avLst/>
          </a:prstGeom>
          <a:gradFill flip="none" rotWithShape="1">
            <a:gsLst>
              <a:gs pos="0">
                <a:schemeClr val="tx2">
                  <a:lumMod val="50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txBody>
          <a:bodyPr vert="horz" lIns="91440" tIns="45720" rIns="91440" bIns="45720" rtlCol="0" anchor="ctr">
            <a:normAutofit/>
          </a:bodyPr>
          <a:lstStyle>
            <a:defPPr>
              <a:defRPr lang="en-US"/>
            </a:defPPr>
            <a:lvl1pPr algn="ctr">
              <a:lnSpc>
                <a:spcPct val="90000"/>
              </a:lnSpc>
              <a:spcBef>
                <a:spcPct val="0"/>
              </a:spcBef>
              <a:buNone/>
              <a:defRPr sz="1200" b="1">
                <a:solidFill>
                  <a:schemeClr val="bg1"/>
                </a:solidFill>
                <a:latin typeface="+mj-lt"/>
                <a:ea typeface="+mj-ea"/>
                <a:cs typeface="Arial" panose="020B0604020202020204" pitchFamily="34" charset="0"/>
              </a:defRPr>
            </a:lvl1pPr>
          </a:lstStyle>
          <a:p>
            <a:r>
              <a:rPr lang="en-GB" dirty="0"/>
              <a:t>8.2 -  Test the model: Test the model with random input data &amp; check the result</a:t>
            </a:r>
            <a:endParaRPr lang="en-US" dirty="0"/>
          </a:p>
        </p:txBody>
      </p:sp>
      <p:sp>
        <p:nvSpPr>
          <p:cNvPr id="5" name="TextBox 4">
            <a:extLst>
              <a:ext uri="{FF2B5EF4-FFF2-40B4-BE49-F238E27FC236}">
                <a16:creationId xmlns:a16="http://schemas.microsoft.com/office/drawing/2014/main" id="{768268D5-8787-5C3C-E790-3CFEDD2B4BBB}"/>
              </a:ext>
            </a:extLst>
          </p:cNvPr>
          <p:cNvSpPr txBox="1"/>
          <p:nvPr/>
        </p:nvSpPr>
        <p:spPr>
          <a:xfrm>
            <a:off x="11670231" y="6630908"/>
            <a:ext cx="529576" cy="215444"/>
          </a:xfrm>
          <a:prstGeom prst="rect">
            <a:avLst/>
          </a:prstGeom>
          <a:noFill/>
        </p:spPr>
        <p:txBody>
          <a:bodyPr wrap="square" rtlCol="0">
            <a:spAutoFit/>
          </a:bodyPr>
          <a:lstStyle/>
          <a:p>
            <a:pPr>
              <a:spcAft>
                <a:spcPts val="600"/>
              </a:spcAft>
            </a:pPr>
            <a:r>
              <a:rPr lang="en-GB" sz="800" i="1" dirty="0">
                <a:solidFill>
                  <a:srgbClr val="002060"/>
                </a:solidFill>
              </a:rPr>
              <a:t>42 / 47</a:t>
            </a:r>
            <a:endParaRPr lang="en-US" sz="800" i="1" dirty="0">
              <a:solidFill>
                <a:srgbClr val="002060"/>
              </a:solidFill>
            </a:endParaRPr>
          </a:p>
        </p:txBody>
      </p:sp>
    </p:spTree>
    <p:extLst>
      <p:ext uri="{BB962C8B-B14F-4D97-AF65-F5344CB8AC3E}">
        <p14:creationId xmlns:p14="http://schemas.microsoft.com/office/powerpoint/2010/main" val="388890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heel(1)">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A0A6075-C969-B4EB-72EB-6F155F00CF15}"/>
              </a:ext>
            </a:extLst>
          </p:cNvPr>
          <p:cNvSpPr txBox="1">
            <a:spLocks/>
          </p:cNvSpPr>
          <p:nvPr/>
        </p:nvSpPr>
        <p:spPr>
          <a:xfrm>
            <a:off x="521769" y="35572"/>
            <a:ext cx="10972800" cy="274320"/>
          </a:xfrm>
          <a:prstGeom prst="rect">
            <a:avLst/>
          </a:prstGeom>
          <a:gradFill flip="none" rotWithShape="1">
            <a:gsLst>
              <a:gs pos="0">
                <a:schemeClr val="tx2">
                  <a:lumMod val="50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txBody>
          <a:bodyPr vert="horz" lIns="91440" tIns="45720" rIns="91440" bIns="45720" rtlCol="0" anchor="ctr">
            <a:normAutofit/>
          </a:bodyPr>
          <a:lstStyle>
            <a:defPPr>
              <a:defRPr lang="en-US"/>
            </a:defPPr>
            <a:lvl1pPr algn="ctr">
              <a:lnSpc>
                <a:spcPct val="90000"/>
              </a:lnSpc>
              <a:spcBef>
                <a:spcPct val="0"/>
              </a:spcBef>
              <a:buNone/>
              <a:defRPr sz="1200" b="1">
                <a:solidFill>
                  <a:schemeClr val="bg1"/>
                </a:solidFill>
                <a:latin typeface="+mj-lt"/>
                <a:ea typeface="+mj-ea"/>
                <a:cs typeface="Arial" panose="020B0604020202020204" pitchFamily="34" charset="0"/>
              </a:defRPr>
            </a:lvl1pPr>
          </a:lstStyle>
          <a:p>
            <a:r>
              <a:rPr lang="en-GB" dirty="0"/>
              <a:t>8-3 Test the model: Example-1 &amp; Example-2 with random variables in the input data (Check result in both the cases highlighted in RED)</a:t>
            </a:r>
            <a:endParaRPr lang="en-US" dirty="0"/>
          </a:p>
        </p:txBody>
      </p:sp>
      <p:pic>
        <p:nvPicPr>
          <p:cNvPr id="3076" name="Picture 4">
            <a:extLst>
              <a:ext uri="{FF2B5EF4-FFF2-40B4-BE49-F238E27FC236}">
                <a16:creationId xmlns:a16="http://schemas.microsoft.com/office/drawing/2014/main" id="{48236BD1-DB20-B7C9-B2C9-212BEC2D6C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14" y="864635"/>
            <a:ext cx="5855534" cy="57662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E4E92F6B-DC8D-F6E9-5ACF-A2AEB05CAA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6903" y="356781"/>
            <a:ext cx="6020306" cy="57856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6042472-9187-05C2-59A7-F71471E556EA}"/>
              </a:ext>
            </a:extLst>
          </p:cNvPr>
          <p:cNvSpPr txBox="1"/>
          <p:nvPr/>
        </p:nvSpPr>
        <p:spPr>
          <a:xfrm>
            <a:off x="11670231" y="6630908"/>
            <a:ext cx="529576" cy="215444"/>
          </a:xfrm>
          <a:prstGeom prst="rect">
            <a:avLst/>
          </a:prstGeom>
          <a:noFill/>
        </p:spPr>
        <p:txBody>
          <a:bodyPr wrap="square" rtlCol="0">
            <a:spAutoFit/>
          </a:bodyPr>
          <a:lstStyle/>
          <a:p>
            <a:pPr>
              <a:spcAft>
                <a:spcPts val="600"/>
              </a:spcAft>
            </a:pPr>
            <a:r>
              <a:rPr lang="en-GB" sz="800" i="1" dirty="0">
                <a:solidFill>
                  <a:srgbClr val="002060"/>
                </a:solidFill>
              </a:rPr>
              <a:t>43 / 47</a:t>
            </a:r>
            <a:endParaRPr lang="en-US" sz="800" i="1" dirty="0">
              <a:solidFill>
                <a:srgbClr val="002060"/>
              </a:solidFill>
            </a:endParaRPr>
          </a:p>
        </p:txBody>
      </p:sp>
    </p:spTree>
    <p:extLst>
      <p:ext uri="{BB962C8B-B14F-4D97-AF65-F5344CB8AC3E}">
        <p14:creationId xmlns:p14="http://schemas.microsoft.com/office/powerpoint/2010/main" val="99944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wheel(1)">
                                      <p:cBhvr>
                                        <p:cTn id="7" dur="2000"/>
                                        <p:tgtEl>
                                          <p:spTgt spid="307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080"/>
                                        </p:tgtEl>
                                        <p:attrNameLst>
                                          <p:attrName>style.visibility</p:attrName>
                                        </p:attrNameLst>
                                      </p:cBhvr>
                                      <p:to>
                                        <p:strVal val="visible"/>
                                      </p:to>
                                    </p:set>
                                    <p:animEffect transition="in" filter="wheel(1)">
                                      <p:cBhvr>
                                        <p:cTn id="12" dur="2000"/>
                                        <p:tgtEl>
                                          <p:spTgt spid="3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89837CD4-7C7D-5315-9CB3-72B1CF72272A}"/>
              </a:ext>
            </a:extLst>
          </p:cNvPr>
          <p:cNvSpPr txBox="1">
            <a:spLocks/>
          </p:cNvSpPr>
          <p:nvPr/>
        </p:nvSpPr>
        <p:spPr>
          <a:xfrm>
            <a:off x="301191" y="411279"/>
            <a:ext cx="4020716" cy="506593"/>
          </a:xfrm>
          <a:prstGeom prst="rect">
            <a:avLst/>
          </a:prstGeom>
          <a:solidFill>
            <a:srgbClr val="F7A600"/>
          </a:solidFill>
        </p:spPr>
        <p:txBody>
          <a:bodyPr vert="horz" lIns="91440" tIns="45720" rIns="91440" bIns="45720" rtlCol="0" anchor="ctr">
            <a:normAutofit fontScale="77500" lnSpcReduction="20000"/>
          </a:bodyPr>
          <a:lstStyle>
            <a:lvl1pPr algn="ctr" defTabSz="914400" rtl="0" eaLnBrk="1" latinLnBrk="0" hangingPunct="1">
              <a:lnSpc>
                <a:spcPct val="90000"/>
              </a:lnSpc>
              <a:spcBef>
                <a:spcPct val="0"/>
              </a:spcBef>
              <a:buNone/>
              <a:defRPr sz="3200" kern="1200">
                <a:solidFill>
                  <a:schemeClr val="bg1"/>
                </a:solidFill>
                <a:latin typeface="Arial" panose="020B0604020202020204" pitchFamily="34" charset="0"/>
                <a:ea typeface="+mj-ea"/>
                <a:cs typeface="Arial" panose="020B0604020202020204" pitchFamily="34" charset="0"/>
              </a:defRPr>
            </a:lvl1pPr>
          </a:lstStyle>
          <a:p>
            <a:pPr algn="l">
              <a:spcAft>
                <a:spcPts val="600"/>
              </a:spcAft>
            </a:pPr>
            <a:r>
              <a:rPr lang="en-US" sz="2800" kern="1200" dirty="0">
                <a:solidFill>
                  <a:schemeClr val="tx1"/>
                </a:solidFill>
                <a:latin typeface="+mj-lt"/>
                <a:ea typeface="+mj-ea"/>
                <a:cs typeface="+mj-cs"/>
              </a:rPr>
              <a:t>10. </a:t>
            </a:r>
            <a:r>
              <a:rPr lang="en-US" sz="2800" dirty="0">
                <a:solidFill>
                  <a:schemeClr val="tx1"/>
                </a:solidFill>
                <a:latin typeface="+mj-lt"/>
                <a:cs typeface="+mj-cs"/>
              </a:rPr>
              <a:t>Ensemble Learning (Optional)</a:t>
            </a:r>
            <a:endParaRPr lang="en-US" sz="2800" kern="1200" dirty="0">
              <a:solidFill>
                <a:schemeClr val="tx1"/>
              </a:solidFill>
              <a:latin typeface="+mj-lt"/>
              <a:ea typeface="+mj-ea"/>
              <a:cs typeface="+mj-cs"/>
            </a:endParaRPr>
          </a:p>
        </p:txBody>
      </p:sp>
      <p:sp>
        <p:nvSpPr>
          <p:cNvPr id="31" name="Content Placeholder 2">
            <a:extLst>
              <a:ext uri="{FF2B5EF4-FFF2-40B4-BE49-F238E27FC236}">
                <a16:creationId xmlns:a16="http://schemas.microsoft.com/office/drawing/2014/main" id="{73392934-6160-BDB6-A132-CE322EF81EA5}"/>
              </a:ext>
            </a:extLst>
          </p:cNvPr>
          <p:cNvSpPr>
            <a:spLocks noGrp="1"/>
          </p:cNvSpPr>
          <p:nvPr>
            <p:ph idx="1"/>
          </p:nvPr>
        </p:nvSpPr>
        <p:spPr>
          <a:xfrm>
            <a:off x="301190" y="1207833"/>
            <a:ext cx="4020717" cy="4684967"/>
          </a:xfrm>
        </p:spPr>
        <p:txBody>
          <a:bodyPr vert="horz" lIns="91440" tIns="45720" rIns="91440" bIns="45720" rtlCol="0" anchor="t">
            <a:normAutofit/>
          </a:bodyPr>
          <a:lstStyle/>
          <a:p>
            <a:pPr marL="0" indent="0">
              <a:buNone/>
            </a:pPr>
            <a:r>
              <a:rPr lang="en-US" sz="1100" dirty="0"/>
              <a:t>Ensemble Learning is a general meta-approach to Machine Learning that seeks better predictive performance by combining the predictions from multiple models.</a:t>
            </a:r>
          </a:p>
          <a:p>
            <a:pPr marL="0" indent="0">
              <a:buNone/>
            </a:pPr>
            <a:r>
              <a:rPr lang="en-US" sz="1100" dirty="0"/>
              <a:t>The predictions made by different models are taken as separate votes. Subsequently, the prediction made by most models is treated as the ultimate prediction.</a:t>
            </a:r>
          </a:p>
          <a:p>
            <a:pPr marL="0" indent="0">
              <a:buNone/>
            </a:pPr>
            <a:r>
              <a:rPr lang="en-US" sz="1100" dirty="0"/>
              <a:t>To give an example, we might use Random forest and KNN ML algorithms for given data set. In the end, we are taking predictions of both of these models and do the Ensemble learning.</a:t>
            </a:r>
          </a:p>
          <a:p>
            <a:pPr marL="0" indent="0">
              <a:buNone/>
            </a:pPr>
            <a:r>
              <a:rPr lang="en-US" sz="1100" dirty="0"/>
              <a:t>Types of Ensemble Modeling Techniques are:</a:t>
            </a:r>
          </a:p>
          <a:p>
            <a:pPr>
              <a:buFontTx/>
              <a:buChar char="-"/>
            </a:pPr>
            <a:r>
              <a:rPr lang="en-US" sz="1200" b="1" dirty="0"/>
              <a:t>Bagging</a:t>
            </a:r>
          </a:p>
          <a:p>
            <a:pPr>
              <a:buFontTx/>
              <a:buChar char="-"/>
            </a:pPr>
            <a:r>
              <a:rPr lang="en-US" sz="1200" b="1" dirty="0"/>
              <a:t>Boosting</a:t>
            </a:r>
          </a:p>
          <a:p>
            <a:pPr>
              <a:buFontTx/>
              <a:buChar char="-"/>
            </a:pPr>
            <a:r>
              <a:rPr lang="en-US" sz="1200" b="1" dirty="0"/>
              <a:t>Stacking</a:t>
            </a:r>
          </a:p>
          <a:p>
            <a:pPr>
              <a:buFontTx/>
              <a:buChar char="-"/>
            </a:pPr>
            <a:r>
              <a:rPr lang="en-US" sz="1200" b="1" dirty="0"/>
              <a:t>Blending</a:t>
            </a:r>
          </a:p>
          <a:p>
            <a:pPr>
              <a:buFontTx/>
              <a:buChar char="-"/>
            </a:pPr>
            <a:endParaRPr lang="en-US" sz="1100" dirty="0"/>
          </a:p>
          <a:p>
            <a:pPr marL="0" indent="0">
              <a:buNone/>
            </a:pPr>
            <a:r>
              <a:rPr lang="en-US" sz="1100" dirty="0"/>
              <a:t>With in this healthcare project, this shall be done only if needed. Here it is mentioned to give brief introduction about this feature of Machine learning algorithm.</a:t>
            </a:r>
          </a:p>
        </p:txBody>
      </p:sp>
      <p:pic>
        <p:nvPicPr>
          <p:cNvPr id="3" name="Picture 2">
            <a:extLst>
              <a:ext uri="{FF2B5EF4-FFF2-40B4-BE49-F238E27FC236}">
                <a16:creationId xmlns:a16="http://schemas.microsoft.com/office/drawing/2014/main" id="{C30D55BC-6C02-0301-FA57-01543C3E7E6F}"/>
              </a:ext>
            </a:extLst>
          </p:cNvPr>
          <p:cNvPicPr>
            <a:picLocks noChangeAspect="1"/>
          </p:cNvPicPr>
          <p:nvPr/>
        </p:nvPicPr>
        <p:blipFill>
          <a:blip r:embed="rId2"/>
          <a:stretch>
            <a:fillRect/>
          </a:stretch>
        </p:blipFill>
        <p:spPr>
          <a:xfrm>
            <a:off x="5535696" y="664575"/>
            <a:ext cx="5387807" cy="5090601"/>
          </a:xfrm>
          <a:prstGeom prst="rect">
            <a:avLst/>
          </a:prstGeom>
        </p:spPr>
      </p:pic>
      <p:sp>
        <p:nvSpPr>
          <p:cNvPr id="4" name="TextBox 3">
            <a:extLst>
              <a:ext uri="{FF2B5EF4-FFF2-40B4-BE49-F238E27FC236}">
                <a16:creationId xmlns:a16="http://schemas.microsoft.com/office/drawing/2014/main" id="{D86080A7-D797-3CC1-B1ED-7713FBA5AEEF}"/>
              </a:ext>
            </a:extLst>
          </p:cNvPr>
          <p:cNvSpPr txBox="1"/>
          <p:nvPr/>
        </p:nvSpPr>
        <p:spPr>
          <a:xfrm>
            <a:off x="960118" y="5766172"/>
            <a:ext cx="4489338" cy="307777"/>
          </a:xfrm>
          <a:prstGeom prst="rect">
            <a:avLst/>
          </a:prstGeom>
          <a:noFill/>
          <a:ln>
            <a:solidFill>
              <a:schemeClr val="accent1"/>
            </a:solidFill>
          </a:ln>
        </p:spPr>
        <p:txBody>
          <a:bodyPr wrap="square" rtlCol="0">
            <a:spAutoFit/>
          </a:bodyPr>
          <a:lstStyle/>
          <a:p>
            <a:r>
              <a:rPr lang="en-GB" sz="1400" i="1" dirty="0">
                <a:solidFill>
                  <a:schemeClr val="accent1"/>
                </a:solidFill>
              </a:rPr>
              <a:t>This step is not executed for the given data set / this project</a:t>
            </a:r>
            <a:endParaRPr lang="en-US" sz="1400" i="1" dirty="0">
              <a:solidFill>
                <a:schemeClr val="accent1"/>
              </a:solidFill>
            </a:endParaRPr>
          </a:p>
        </p:txBody>
      </p:sp>
      <p:sp>
        <p:nvSpPr>
          <p:cNvPr id="6" name="TextBox 5">
            <a:extLst>
              <a:ext uri="{FF2B5EF4-FFF2-40B4-BE49-F238E27FC236}">
                <a16:creationId xmlns:a16="http://schemas.microsoft.com/office/drawing/2014/main" id="{9C27FE96-6388-7624-E523-DF96BD775CB7}"/>
              </a:ext>
            </a:extLst>
          </p:cNvPr>
          <p:cNvSpPr txBox="1"/>
          <p:nvPr/>
        </p:nvSpPr>
        <p:spPr>
          <a:xfrm>
            <a:off x="-17086" y="6644408"/>
            <a:ext cx="1836093" cy="230832"/>
          </a:xfrm>
          <a:prstGeom prst="rect">
            <a:avLst/>
          </a:prstGeom>
          <a:noFill/>
        </p:spPr>
        <p:txBody>
          <a:bodyPr wrap="square" rtlCol="0">
            <a:spAutoFit/>
          </a:bodyPr>
          <a:lstStyle/>
          <a:p>
            <a:pPr>
              <a:spcAft>
                <a:spcPts val="600"/>
              </a:spcAft>
            </a:pPr>
            <a:r>
              <a:rPr lang="en-GB" sz="900" i="1" dirty="0">
                <a:solidFill>
                  <a:srgbClr val="C00000"/>
                </a:solidFill>
              </a:rPr>
              <a:t> 15 – May 2023, Arun Ramamurthy</a:t>
            </a:r>
            <a:endParaRPr lang="en-US" sz="900" i="1" dirty="0">
              <a:solidFill>
                <a:srgbClr val="C00000"/>
              </a:solidFill>
            </a:endParaRPr>
          </a:p>
        </p:txBody>
      </p:sp>
      <p:sp>
        <p:nvSpPr>
          <p:cNvPr id="7" name="TextBox 6">
            <a:extLst>
              <a:ext uri="{FF2B5EF4-FFF2-40B4-BE49-F238E27FC236}">
                <a16:creationId xmlns:a16="http://schemas.microsoft.com/office/drawing/2014/main" id="{B1C7C6DE-A1D1-71FA-7CB3-419C859423EE}"/>
              </a:ext>
            </a:extLst>
          </p:cNvPr>
          <p:cNvSpPr txBox="1"/>
          <p:nvPr/>
        </p:nvSpPr>
        <p:spPr>
          <a:xfrm>
            <a:off x="11670231" y="6630908"/>
            <a:ext cx="529576" cy="215444"/>
          </a:xfrm>
          <a:prstGeom prst="rect">
            <a:avLst/>
          </a:prstGeom>
          <a:noFill/>
        </p:spPr>
        <p:txBody>
          <a:bodyPr wrap="square" rtlCol="0">
            <a:spAutoFit/>
          </a:bodyPr>
          <a:lstStyle/>
          <a:p>
            <a:pPr>
              <a:spcAft>
                <a:spcPts val="600"/>
              </a:spcAft>
            </a:pPr>
            <a:r>
              <a:rPr lang="en-GB" sz="800" i="1" dirty="0">
                <a:solidFill>
                  <a:srgbClr val="002060"/>
                </a:solidFill>
              </a:rPr>
              <a:t>44 / 47</a:t>
            </a:r>
            <a:endParaRPr lang="en-US" sz="800" i="1" dirty="0">
              <a:solidFill>
                <a:srgbClr val="002060"/>
              </a:solidFill>
            </a:endParaRPr>
          </a:p>
        </p:txBody>
      </p:sp>
    </p:spTree>
    <p:extLst>
      <p:ext uri="{BB962C8B-B14F-4D97-AF65-F5344CB8AC3E}">
        <p14:creationId xmlns:p14="http://schemas.microsoft.com/office/powerpoint/2010/main" val="3194050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Scale>
                                      <p:cBhvr>
                                        <p:cTn id="7" dur="1000" decel="50000" fill="hold">
                                          <p:stCondLst>
                                            <p:cond delay="0"/>
                                          </p:stCondLst>
                                        </p:cTn>
                                        <p:tgtEl>
                                          <p:spTgt spid="31">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1">
                                            <p:txEl>
                                              <p:pRg st="0" end="0"/>
                                            </p:txEl>
                                          </p:spTgt>
                                        </p:tgtEl>
                                        <p:attrNameLst>
                                          <p:attrName>ppt_x</p:attrName>
                                          <p:attrName>ppt_y</p:attrName>
                                        </p:attrNameLst>
                                      </p:cBhvr>
                                    </p:animMotion>
                                    <p:animEffect transition="in" filter="fade">
                                      <p:cBhvr>
                                        <p:cTn id="9" dur="1000"/>
                                        <p:tgtEl>
                                          <p:spTgt spid="31">
                                            <p:txEl>
                                              <p:pRg st="0" end="0"/>
                                            </p:txEl>
                                          </p:spTgt>
                                        </p:tgtEl>
                                      </p:cBhvr>
                                    </p:animEffect>
                                  </p:childTnLst>
                                </p:cTn>
                              </p:par>
                              <p:par>
                                <p:cTn id="10" presetID="52" presetClass="entr" presetSubtype="0" fill="hold" nodeType="withEffect">
                                  <p:stCondLst>
                                    <p:cond delay="0"/>
                                  </p:stCondLst>
                                  <p:childTnLst>
                                    <p:set>
                                      <p:cBhvr>
                                        <p:cTn id="11" dur="1" fill="hold">
                                          <p:stCondLst>
                                            <p:cond delay="0"/>
                                          </p:stCondLst>
                                        </p:cTn>
                                        <p:tgtEl>
                                          <p:spTgt spid="31">
                                            <p:txEl>
                                              <p:pRg st="1" end="1"/>
                                            </p:txEl>
                                          </p:spTgt>
                                        </p:tgtEl>
                                        <p:attrNameLst>
                                          <p:attrName>style.visibility</p:attrName>
                                        </p:attrNameLst>
                                      </p:cBhvr>
                                      <p:to>
                                        <p:strVal val="visible"/>
                                      </p:to>
                                    </p:set>
                                    <p:animScale>
                                      <p:cBhvr>
                                        <p:cTn id="12" dur="1000" decel="50000" fill="hold">
                                          <p:stCondLst>
                                            <p:cond delay="0"/>
                                          </p:stCondLst>
                                        </p:cTn>
                                        <p:tgtEl>
                                          <p:spTgt spid="31">
                                            <p:txEl>
                                              <p:pRg st="1" end="1"/>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31">
                                            <p:txEl>
                                              <p:pRg st="1" end="1"/>
                                            </p:txEl>
                                          </p:spTgt>
                                        </p:tgtEl>
                                        <p:attrNameLst>
                                          <p:attrName>ppt_x</p:attrName>
                                          <p:attrName>ppt_y</p:attrName>
                                        </p:attrNameLst>
                                      </p:cBhvr>
                                    </p:animMotion>
                                    <p:animEffect transition="in" filter="fade">
                                      <p:cBhvr>
                                        <p:cTn id="14" dur="1000"/>
                                        <p:tgtEl>
                                          <p:spTgt spid="31">
                                            <p:txEl>
                                              <p:pRg st="1" end="1"/>
                                            </p:txEl>
                                          </p:spTgt>
                                        </p:tgtEl>
                                      </p:cBhvr>
                                    </p:animEffect>
                                  </p:childTnLst>
                                </p:cTn>
                              </p:par>
                              <p:par>
                                <p:cTn id="15" presetID="52" presetClass="entr" presetSubtype="0" fill="hold" nodeType="withEffect">
                                  <p:stCondLst>
                                    <p:cond delay="0"/>
                                  </p:stCondLst>
                                  <p:childTnLst>
                                    <p:set>
                                      <p:cBhvr>
                                        <p:cTn id="16" dur="1" fill="hold">
                                          <p:stCondLst>
                                            <p:cond delay="0"/>
                                          </p:stCondLst>
                                        </p:cTn>
                                        <p:tgtEl>
                                          <p:spTgt spid="31">
                                            <p:txEl>
                                              <p:pRg st="2" end="2"/>
                                            </p:txEl>
                                          </p:spTgt>
                                        </p:tgtEl>
                                        <p:attrNameLst>
                                          <p:attrName>style.visibility</p:attrName>
                                        </p:attrNameLst>
                                      </p:cBhvr>
                                      <p:to>
                                        <p:strVal val="visible"/>
                                      </p:to>
                                    </p:set>
                                    <p:animScale>
                                      <p:cBhvr>
                                        <p:cTn id="17" dur="1000" decel="50000" fill="hold">
                                          <p:stCondLst>
                                            <p:cond delay="0"/>
                                          </p:stCondLst>
                                        </p:cTn>
                                        <p:tgtEl>
                                          <p:spTgt spid="31">
                                            <p:txEl>
                                              <p:pRg st="2" end="2"/>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31">
                                            <p:txEl>
                                              <p:pRg st="2" end="2"/>
                                            </p:txEl>
                                          </p:spTgt>
                                        </p:tgtEl>
                                        <p:attrNameLst>
                                          <p:attrName>ppt_x</p:attrName>
                                          <p:attrName>ppt_y</p:attrName>
                                        </p:attrNameLst>
                                      </p:cBhvr>
                                    </p:animMotion>
                                    <p:animEffect transition="in" filter="fade">
                                      <p:cBhvr>
                                        <p:cTn id="19" dur="1000"/>
                                        <p:tgtEl>
                                          <p:spTgt spid="31">
                                            <p:txEl>
                                              <p:pRg st="2" end="2"/>
                                            </p:txEl>
                                          </p:spTgt>
                                        </p:tgtEl>
                                      </p:cBhvr>
                                    </p:animEffect>
                                  </p:childTnLst>
                                </p:cTn>
                              </p:par>
                              <p:par>
                                <p:cTn id="20" presetID="52" presetClass="entr" presetSubtype="0" fill="hold" nodeType="withEffect">
                                  <p:stCondLst>
                                    <p:cond delay="0"/>
                                  </p:stCondLst>
                                  <p:childTnLst>
                                    <p:set>
                                      <p:cBhvr>
                                        <p:cTn id="21" dur="1" fill="hold">
                                          <p:stCondLst>
                                            <p:cond delay="0"/>
                                          </p:stCondLst>
                                        </p:cTn>
                                        <p:tgtEl>
                                          <p:spTgt spid="31">
                                            <p:txEl>
                                              <p:pRg st="3" end="3"/>
                                            </p:txEl>
                                          </p:spTgt>
                                        </p:tgtEl>
                                        <p:attrNameLst>
                                          <p:attrName>style.visibility</p:attrName>
                                        </p:attrNameLst>
                                      </p:cBhvr>
                                      <p:to>
                                        <p:strVal val="visible"/>
                                      </p:to>
                                    </p:set>
                                    <p:animScale>
                                      <p:cBhvr>
                                        <p:cTn id="22" dur="1000" decel="50000" fill="hold">
                                          <p:stCondLst>
                                            <p:cond delay="0"/>
                                          </p:stCondLst>
                                        </p:cTn>
                                        <p:tgtEl>
                                          <p:spTgt spid="31">
                                            <p:txEl>
                                              <p:pRg st="3" end="3"/>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31">
                                            <p:txEl>
                                              <p:pRg st="3" end="3"/>
                                            </p:txEl>
                                          </p:spTgt>
                                        </p:tgtEl>
                                        <p:attrNameLst>
                                          <p:attrName>ppt_x</p:attrName>
                                          <p:attrName>ppt_y</p:attrName>
                                        </p:attrNameLst>
                                      </p:cBhvr>
                                    </p:animMotion>
                                    <p:animEffect transition="in" filter="fade">
                                      <p:cBhvr>
                                        <p:cTn id="24" dur="1000"/>
                                        <p:tgtEl>
                                          <p:spTgt spid="31">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nodeType="clickEffect">
                                  <p:stCondLst>
                                    <p:cond delay="0"/>
                                  </p:stCondLst>
                                  <p:childTnLst>
                                    <p:set>
                                      <p:cBhvr>
                                        <p:cTn id="28" dur="1" fill="hold">
                                          <p:stCondLst>
                                            <p:cond delay="0"/>
                                          </p:stCondLst>
                                        </p:cTn>
                                        <p:tgtEl>
                                          <p:spTgt spid="31">
                                            <p:txEl>
                                              <p:pRg st="4" end="4"/>
                                            </p:txEl>
                                          </p:spTgt>
                                        </p:tgtEl>
                                        <p:attrNameLst>
                                          <p:attrName>style.visibility</p:attrName>
                                        </p:attrNameLst>
                                      </p:cBhvr>
                                      <p:to>
                                        <p:strVal val="visible"/>
                                      </p:to>
                                    </p:set>
                                    <p:anim calcmode="lin" valueType="num">
                                      <p:cBhvr>
                                        <p:cTn id="29" dur="1000" fill="hold"/>
                                        <p:tgtEl>
                                          <p:spTgt spid="31">
                                            <p:txEl>
                                              <p:pRg st="4" end="4"/>
                                            </p:txEl>
                                          </p:spTgt>
                                        </p:tgtEl>
                                        <p:attrNameLst>
                                          <p:attrName>ppt_w</p:attrName>
                                        </p:attrNameLst>
                                      </p:cBhvr>
                                      <p:tavLst>
                                        <p:tav tm="0">
                                          <p:val>
                                            <p:fltVal val="0"/>
                                          </p:val>
                                        </p:tav>
                                        <p:tav tm="100000">
                                          <p:val>
                                            <p:strVal val="#ppt_w"/>
                                          </p:val>
                                        </p:tav>
                                      </p:tavLst>
                                    </p:anim>
                                    <p:anim calcmode="lin" valueType="num">
                                      <p:cBhvr>
                                        <p:cTn id="30" dur="1000" fill="hold"/>
                                        <p:tgtEl>
                                          <p:spTgt spid="31">
                                            <p:txEl>
                                              <p:pRg st="4" end="4"/>
                                            </p:txEl>
                                          </p:spTgt>
                                        </p:tgtEl>
                                        <p:attrNameLst>
                                          <p:attrName>ppt_h</p:attrName>
                                        </p:attrNameLst>
                                      </p:cBhvr>
                                      <p:tavLst>
                                        <p:tav tm="0">
                                          <p:val>
                                            <p:fltVal val="0"/>
                                          </p:val>
                                        </p:tav>
                                        <p:tav tm="100000">
                                          <p:val>
                                            <p:strVal val="#ppt_h"/>
                                          </p:val>
                                        </p:tav>
                                      </p:tavLst>
                                    </p:anim>
                                    <p:anim calcmode="lin" valueType="num">
                                      <p:cBhvr>
                                        <p:cTn id="31" dur="1000" fill="hold"/>
                                        <p:tgtEl>
                                          <p:spTgt spid="31">
                                            <p:txEl>
                                              <p:pRg st="4" end="4"/>
                                            </p:txEl>
                                          </p:spTgt>
                                        </p:tgtEl>
                                        <p:attrNameLst>
                                          <p:attrName>style.rotation</p:attrName>
                                        </p:attrNameLst>
                                      </p:cBhvr>
                                      <p:tavLst>
                                        <p:tav tm="0">
                                          <p:val>
                                            <p:fltVal val="90"/>
                                          </p:val>
                                        </p:tav>
                                        <p:tav tm="100000">
                                          <p:val>
                                            <p:fltVal val="0"/>
                                          </p:val>
                                        </p:tav>
                                      </p:tavLst>
                                    </p:anim>
                                    <p:animEffect transition="in" filter="fade">
                                      <p:cBhvr>
                                        <p:cTn id="32" dur="1000"/>
                                        <p:tgtEl>
                                          <p:spTgt spid="31">
                                            <p:txEl>
                                              <p:pRg st="4" end="4"/>
                                            </p:txEl>
                                          </p:spTgt>
                                        </p:tgtEl>
                                      </p:cBhvr>
                                    </p:animEffect>
                                  </p:childTnLst>
                                </p:cTn>
                              </p:par>
                              <p:par>
                                <p:cTn id="33" presetID="31" presetClass="entr" presetSubtype="0" fill="hold" nodeType="withEffect">
                                  <p:stCondLst>
                                    <p:cond delay="0"/>
                                  </p:stCondLst>
                                  <p:childTnLst>
                                    <p:set>
                                      <p:cBhvr>
                                        <p:cTn id="34" dur="1" fill="hold">
                                          <p:stCondLst>
                                            <p:cond delay="0"/>
                                          </p:stCondLst>
                                        </p:cTn>
                                        <p:tgtEl>
                                          <p:spTgt spid="31">
                                            <p:txEl>
                                              <p:pRg st="5" end="5"/>
                                            </p:txEl>
                                          </p:spTgt>
                                        </p:tgtEl>
                                        <p:attrNameLst>
                                          <p:attrName>style.visibility</p:attrName>
                                        </p:attrNameLst>
                                      </p:cBhvr>
                                      <p:to>
                                        <p:strVal val="visible"/>
                                      </p:to>
                                    </p:set>
                                    <p:anim calcmode="lin" valueType="num">
                                      <p:cBhvr>
                                        <p:cTn id="35" dur="1000" fill="hold"/>
                                        <p:tgtEl>
                                          <p:spTgt spid="31">
                                            <p:txEl>
                                              <p:pRg st="5" end="5"/>
                                            </p:txEl>
                                          </p:spTgt>
                                        </p:tgtEl>
                                        <p:attrNameLst>
                                          <p:attrName>ppt_w</p:attrName>
                                        </p:attrNameLst>
                                      </p:cBhvr>
                                      <p:tavLst>
                                        <p:tav tm="0">
                                          <p:val>
                                            <p:fltVal val="0"/>
                                          </p:val>
                                        </p:tav>
                                        <p:tav tm="100000">
                                          <p:val>
                                            <p:strVal val="#ppt_w"/>
                                          </p:val>
                                        </p:tav>
                                      </p:tavLst>
                                    </p:anim>
                                    <p:anim calcmode="lin" valueType="num">
                                      <p:cBhvr>
                                        <p:cTn id="36" dur="1000" fill="hold"/>
                                        <p:tgtEl>
                                          <p:spTgt spid="31">
                                            <p:txEl>
                                              <p:pRg st="5" end="5"/>
                                            </p:txEl>
                                          </p:spTgt>
                                        </p:tgtEl>
                                        <p:attrNameLst>
                                          <p:attrName>ppt_h</p:attrName>
                                        </p:attrNameLst>
                                      </p:cBhvr>
                                      <p:tavLst>
                                        <p:tav tm="0">
                                          <p:val>
                                            <p:fltVal val="0"/>
                                          </p:val>
                                        </p:tav>
                                        <p:tav tm="100000">
                                          <p:val>
                                            <p:strVal val="#ppt_h"/>
                                          </p:val>
                                        </p:tav>
                                      </p:tavLst>
                                    </p:anim>
                                    <p:anim calcmode="lin" valueType="num">
                                      <p:cBhvr>
                                        <p:cTn id="37" dur="1000" fill="hold"/>
                                        <p:tgtEl>
                                          <p:spTgt spid="31">
                                            <p:txEl>
                                              <p:pRg st="5" end="5"/>
                                            </p:txEl>
                                          </p:spTgt>
                                        </p:tgtEl>
                                        <p:attrNameLst>
                                          <p:attrName>style.rotation</p:attrName>
                                        </p:attrNameLst>
                                      </p:cBhvr>
                                      <p:tavLst>
                                        <p:tav tm="0">
                                          <p:val>
                                            <p:fltVal val="90"/>
                                          </p:val>
                                        </p:tav>
                                        <p:tav tm="100000">
                                          <p:val>
                                            <p:fltVal val="0"/>
                                          </p:val>
                                        </p:tav>
                                      </p:tavLst>
                                    </p:anim>
                                    <p:animEffect transition="in" filter="fade">
                                      <p:cBhvr>
                                        <p:cTn id="38" dur="1000"/>
                                        <p:tgtEl>
                                          <p:spTgt spid="31">
                                            <p:txEl>
                                              <p:pRg st="5" end="5"/>
                                            </p:txEl>
                                          </p:spTgt>
                                        </p:tgtEl>
                                      </p:cBhvr>
                                    </p:animEffect>
                                  </p:childTnLst>
                                </p:cTn>
                              </p:par>
                              <p:par>
                                <p:cTn id="39" presetID="31" presetClass="entr" presetSubtype="0" fill="hold" nodeType="withEffect">
                                  <p:stCondLst>
                                    <p:cond delay="0"/>
                                  </p:stCondLst>
                                  <p:childTnLst>
                                    <p:set>
                                      <p:cBhvr>
                                        <p:cTn id="40" dur="1" fill="hold">
                                          <p:stCondLst>
                                            <p:cond delay="0"/>
                                          </p:stCondLst>
                                        </p:cTn>
                                        <p:tgtEl>
                                          <p:spTgt spid="31">
                                            <p:txEl>
                                              <p:pRg st="6" end="6"/>
                                            </p:txEl>
                                          </p:spTgt>
                                        </p:tgtEl>
                                        <p:attrNameLst>
                                          <p:attrName>style.visibility</p:attrName>
                                        </p:attrNameLst>
                                      </p:cBhvr>
                                      <p:to>
                                        <p:strVal val="visible"/>
                                      </p:to>
                                    </p:set>
                                    <p:anim calcmode="lin" valueType="num">
                                      <p:cBhvr>
                                        <p:cTn id="41" dur="1000" fill="hold"/>
                                        <p:tgtEl>
                                          <p:spTgt spid="31">
                                            <p:txEl>
                                              <p:pRg st="6" end="6"/>
                                            </p:txEl>
                                          </p:spTgt>
                                        </p:tgtEl>
                                        <p:attrNameLst>
                                          <p:attrName>ppt_w</p:attrName>
                                        </p:attrNameLst>
                                      </p:cBhvr>
                                      <p:tavLst>
                                        <p:tav tm="0">
                                          <p:val>
                                            <p:fltVal val="0"/>
                                          </p:val>
                                        </p:tav>
                                        <p:tav tm="100000">
                                          <p:val>
                                            <p:strVal val="#ppt_w"/>
                                          </p:val>
                                        </p:tav>
                                      </p:tavLst>
                                    </p:anim>
                                    <p:anim calcmode="lin" valueType="num">
                                      <p:cBhvr>
                                        <p:cTn id="42" dur="1000" fill="hold"/>
                                        <p:tgtEl>
                                          <p:spTgt spid="31">
                                            <p:txEl>
                                              <p:pRg st="6" end="6"/>
                                            </p:txEl>
                                          </p:spTgt>
                                        </p:tgtEl>
                                        <p:attrNameLst>
                                          <p:attrName>ppt_h</p:attrName>
                                        </p:attrNameLst>
                                      </p:cBhvr>
                                      <p:tavLst>
                                        <p:tav tm="0">
                                          <p:val>
                                            <p:fltVal val="0"/>
                                          </p:val>
                                        </p:tav>
                                        <p:tav tm="100000">
                                          <p:val>
                                            <p:strVal val="#ppt_h"/>
                                          </p:val>
                                        </p:tav>
                                      </p:tavLst>
                                    </p:anim>
                                    <p:anim calcmode="lin" valueType="num">
                                      <p:cBhvr>
                                        <p:cTn id="43" dur="1000" fill="hold"/>
                                        <p:tgtEl>
                                          <p:spTgt spid="31">
                                            <p:txEl>
                                              <p:pRg st="6" end="6"/>
                                            </p:txEl>
                                          </p:spTgt>
                                        </p:tgtEl>
                                        <p:attrNameLst>
                                          <p:attrName>style.rotation</p:attrName>
                                        </p:attrNameLst>
                                      </p:cBhvr>
                                      <p:tavLst>
                                        <p:tav tm="0">
                                          <p:val>
                                            <p:fltVal val="90"/>
                                          </p:val>
                                        </p:tav>
                                        <p:tav tm="100000">
                                          <p:val>
                                            <p:fltVal val="0"/>
                                          </p:val>
                                        </p:tav>
                                      </p:tavLst>
                                    </p:anim>
                                    <p:animEffect transition="in" filter="fade">
                                      <p:cBhvr>
                                        <p:cTn id="44" dur="1000"/>
                                        <p:tgtEl>
                                          <p:spTgt spid="31">
                                            <p:txEl>
                                              <p:pRg st="6" end="6"/>
                                            </p:txEl>
                                          </p:spTgt>
                                        </p:tgtEl>
                                      </p:cBhvr>
                                    </p:animEffect>
                                  </p:childTnLst>
                                </p:cTn>
                              </p:par>
                              <p:par>
                                <p:cTn id="45" presetID="31" presetClass="entr" presetSubtype="0" fill="hold" nodeType="withEffect">
                                  <p:stCondLst>
                                    <p:cond delay="0"/>
                                  </p:stCondLst>
                                  <p:childTnLst>
                                    <p:set>
                                      <p:cBhvr>
                                        <p:cTn id="46" dur="1" fill="hold">
                                          <p:stCondLst>
                                            <p:cond delay="0"/>
                                          </p:stCondLst>
                                        </p:cTn>
                                        <p:tgtEl>
                                          <p:spTgt spid="31">
                                            <p:txEl>
                                              <p:pRg st="7" end="7"/>
                                            </p:txEl>
                                          </p:spTgt>
                                        </p:tgtEl>
                                        <p:attrNameLst>
                                          <p:attrName>style.visibility</p:attrName>
                                        </p:attrNameLst>
                                      </p:cBhvr>
                                      <p:to>
                                        <p:strVal val="visible"/>
                                      </p:to>
                                    </p:set>
                                    <p:anim calcmode="lin" valueType="num">
                                      <p:cBhvr>
                                        <p:cTn id="47" dur="1000" fill="hold"/>
                                        <p:tgtEl>
                                          <p:spTgt spid="31">
                                            <p:txEl>
                                              <p:pRg st="7" end="7"/>
                                            </p:txEl>
                                          </p:spTgt>
                                        </p:tgtEl>
                                        <p:attrNameLst>
                                          <p:attrName>ppt_w</p:attrName>
                                        </p:attrNameLst>
                                      </p:cBhvr>
                                      <p:tavLst>
                                        <p:tav tm="0">
                                          <p:val>
                                            <p:fltVal val="0"/>
                                          </p:val>
                                        </p:tav>
                                        <p:tav tm="100000">
                                          <p:val>
                                            <p:strVal val="#ppt_w"/>
                                          </p:val>
                                        </p:tav>
                                      </p:tavLst>
                                    </p:anim>
                                    <p:anim calcmode="lin" valueType="num">
                                      <p:cBhvr>
                                        <p:cTn id="48" dur="1000" fill="hold"/>
                                        <p:tgtEl>
                                          <p:spTgt spid="31">
                                            <p:txEl>
                                              <p:pRg st="7" end="7"/>
                                            </p:txEl>
                                          </p:spTgt>
                                        </p:tgtEl>
                                        <p:attrNameLst>
                                          <p:attrName>ppt_h</p:attrName>
                                        </p:attrNameLst>
                                      </p:cBhvr>
                                      <p:tavLst>
                                        <p:tav tm="0">
                                          <p:val>
                                            <p:fltVal val="0"/>
                                          </p:val>
                                        </p:tav>
                                        <p:tav tm="100000">
                                          <p:val>
                                            <p:strVal val="#ppt_h"/>
                                          </p:val>
                                        </p:tav>
                                      </p:tavLst>
                                    </p:anim>
                                    <p:anim calcmode="lin" valueType="num">
                                      <p:cBhvr>
                                        <p:cTn id="49" dur="1000" fill="hold"/>
                                        <p:tgtEl>
                                          <p:spTgt spid="31">
                                            <p:txEl>
                                              <p:pRg st="7" end="7"/>
                                            </p:txEl>
                                          </p:spTgt>
                                        </p:tgtEl>
                                        <p:attrNameLst>
                                          <p:attrName>style.rotation</p:attrName>
                                        </p:attrNameLst>
                                      </p:cBhvr>
                                      <p:tavLst>
                                        <p:tav tm="0">
                                          <p:val>
                                            <p:fltVal val="90"/>
                                          </p:val>
                                        </p:tav>
                                        <p:tav tm="100000">
                                          <p:val>
                                            <p:fltVal val="0"/>
                                          </p:val>
                                        </p:tav>
                                      </p:tavLst>
                                    </p:anim>
                                    <p:animEffect transition="in" filter="fade">
                                      <p:cBhvr>
                                        <p:cTn id="50" dur="1000"/>
                                        <p:tgtEl>
                                          <p:spTgt spid="31">
                                            <p:txEl>
                                              <p:pRg st="7" end="7"/>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52" presetClass="entr" presetSubtype="0" fill="hold" nodeType="clickEffect">
                                  <p:stCondLst>
                                    <p:cond delay="0"/>
                                  </p:stCondLst>
                                  <p:childTnLst>
                                    <p:set>
                                      <p:cBhvr>
                                        <p:cTn id="54" dur="1" fill="hold">
                                          <p:stCondLst>
                                            <p:cond delay="0"/>
                                          </p:stCondLst>
                                        </p:cTn>
                                        <p:tgtEl>
                                          <p:spTgt spid="31">
                                            <p:txEl>
                                              <p:pRg st="9" end="9"/>
                                            </p:txEl>
                                          </p:spTgt>
                                        </p:tgtEl>
                                        <p:attrNameLst>
                                          <p:attrName>style.visibility</p:attrName>
                                        </p:attrNameLst>
                                      </p:cBhvr>
                                      <p:to>
                                        <p:strVal val="visible"/>
                                      </p:to>
                                    </p:set>
                                    <p:animScale>
                                      <p:cBhvr>
                                        <p:cTn id="55" dur="1000" decel="50000" fill="hold">
                                          <p:stCondLst>
                                            <p:cond delay="0"/>
                                          </p:stCondLst>
                                        </p:cTn>
                                        <p:tgtEl>
                                          <p:spTgt spid="31">
                                            <p:txEl>
                                              <p:pRg st="9" end="9"/>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6" dur="1000" decel="50000" fill="hold">
                                          <p:stCondLst>
                                            <p:cond delay="0"/>
                                          </p:stCondLst>
                                        </p:cTn>
                                        <p:tgtEl>
                                          <p:spTgt spid="31">
                                            <p:txEl>
                                              <p:pRg st="9" end="9"/>
                                            </p:txEl>
                                          </p:spTgt>
                                        </p:tgtEl>
                                        <p:attrNameLst>
                                          <p:attrName>ppt_x</p:attrName>
                                          <p:attrName>ppt_y</p:attrName>
                                        </p:attrNameLst>
                                      </p:cBhvr>
                                    </p:animMotion>
                                    <p:animEffect transition="in" filter="fade">
                                      <p:cBhvr>
                                        <p:cTn id="57" dur="1000"/>
                                        <p:tgtEl>
                                          <p:spTgt spid="31">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1" presetClass="entr" presetSubtype="1"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wheel(1)">
                                      <p:cBhvr>
                                        <p:cTn id="62" dur="2000"/>
                                        <p:tgtEl>
                                          <p:spTgt spid="3"/>
                                        </p:tgtEl>
                                      </p:cBhvr>
                                    </p:animEffect>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grpId="0" nodeType="click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barn(inVertical)">
                                      <p:cBhvr>
                                        <p:cTn id="6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6BA1B5-88D5-B855-A019-A10ACCB8605B}"/>
              </a:ext>
            </a:extLst>
          </p:cNvPr>
          <p:cNvSpPr>
            <a:spLocks noGrp="1"/>
          </p:cNvSpPr>
          <p:nvPr>
            <p:ph idx="1"/>
          </p:nvPr>
        </p:nvSpPr>
        <p:spPr>
          <a:xfrm>
            <a:off x="838200" y="651375"/>
            <a:ext cx="10515600" cy="5527752"/>
          </a:xfrm>
        </p:spPr>
        <p:txBody>
          <a:bodyPr>
            <a:normAutofit fontScale="92500" lnSpcReduction="10000"/>
          </a:bodyPr>
          <a:lstStyle/>
          <a:p>
            <a:pPr>
              <a:buBlip>
                <a:blip r:embed="rId2"/>
              </a:buBlip>
            </a:pPr>
            <a:r>
              <a:rPr lang="en-GB" sz="1300" dirty="0">
                <a:solidFill>
                  <a:srgbClr val="002060"/>
                </a:solidFill>
              </a:rPr>
              <a:t>We are at the last section of this presentation and here we are going to summarize the outcome of this project.</a:t>
            </a:r>
          </a:p>
          <a:p>
            <a:pPr>
              <a:lnSpc>
                <a:spcPct val="125000"/>
              </a:lnSpc>
              <a:buBlip>
                <a:blip r:embed="rId2"/>
              </a:buBlip>
            </a:pPr>
            <a:r>
              <a:rPr lang="en-GB" sz="1300" dirty="0">
                <a:solidFill>
                  <a:srgbClr val="002060"/>
                </a:solidFill>
              </a:rPr>
              <a:t>“</a:t>
            </a:r>
            <a:r>
              <a:rPr lang="en-GB" sz="1300" b="1" dirty="0">
                <a:solidFill>
                  <a:srgbClr val="06BAA9"/>
                </a:solidFill>
              </a:rPr>
              <a:t>RAM - </a:t>
            </a:r>
            <a:r>
              <a:rPr lang="en-US" sz="1300" b="1" dirty="0">
                <a:solidFill>
                  <a:srgbClr val="06BAA9"/>
                </a:solidFill>
              </a:rPr>
              <a:t>Cardiac Risk Calculator</a:t>
            </a:r>
            <a:r>
              <a:rPr lang="en-US" sz="1300" b="1" dirty="0">
                <a:solidFill>
                  <a:srgbClr val="002060"/>
                </a:solidFill>
              </a:rPr>
              <a:t>”</a:t>
            </a:r>
            <a:r>
              <a:rPr lang="en-US" sz="1300" b="1" dirty="0">
                <a:solidFill>
                  <a:srgbClr val="06BAA9"/>
                </a:solidFill>
              </a:rPr>
              <a:t> </a:t>
            </a:r>
            <a:r>
              <a:rPr lang="en-GB" sz="1300" dirty="0">
                <a:solidFill>
                  <a:srgbClr val="002060"/>
                </a:solidFill>
              </a:rPr>
              <a:t>has been successfully developed with help of all the available resources as mentioned in the beginning of the presentation. (Software engineer, Python software and using all suitable Machine learning algorithm models)</a:t>
            </a:r>
          </a:p>
          <a:p>
            <a:pPr>
              <a:lnSpc>
                <a:spcPct val="125000"/>
              </a:lnSpc>
              <a:buBlip>
                <a:blip r:embed="rId2"/>
              </a:buBlip>
            </a:pPr>
            <a:r>
              <a:rPr lang="en-GB" sz="1300" dirty="0">
                <a:solidFill>
                  <a:srgbClr val="002060"/>
                </a:solidFill>
              </a:rPr>
              <a:t>We concluded which ML model is suitable for this data set and to achieve better accuracy with the given data set. Hence, given data is trained on the suitable or appropriate Machine learning algorithm.</a:t>
            </a:r>
          </a:p>
          <a:p>
            <a:pPr>
              <a:buBlip>
                <a:blip r:embed="rId2"/>
              </a:buBlip>
            </a:pPr>
            <a:r>
              <a:rPr lang="en-GB" sz="1300" dirty="0">
                <a:solidFill>
                  <a:srgbClr val="002060"/>
                </a:solidFill>
              </a:rPr>
              <a:t>At this point, the software development is completed for this project.</a:t>
            </a:r>
          </a:p>
          <a:p>
            <a:pPr>
              <a:lnSpc>
                <a:spcPct val="125000"/>
              </a:lnSpc>
              <a:buBlip>
                <a:blip r:embed="rId2"/>
              </a:buBlip>
            </a:pPr>
            <a:r>
              <a:rPr lang="en-GB" sz="1300" dirty="0">
                <a:solidFill>
                  <a:srgbClr val="002060"/>
                </a:solidFill>
              </a:rPr>
              <a:t>Now, Software development team will handover the developed software to Graphics team to design an attractive GUI which is essential for the App. This GUI will contain company logo and several field to enter the input data.</a:t>
            </a:r>
          </a:p>
          <a:p>
            <a:pPr>
              <a:lnSpc>
                <a:spcPct val="135000"/>
              </a:lnSpc>
              <a:buBlip>
                <a:blip r:embed="rId2"/>
              </a:buBlip>
            </a:pPr>
            <a:r>
              <a:rPr lang="en-GB" sz="1300" dirty="0">
                <a:solidFill>
                  <a:srgbClr val="002060"/>
                </a:solidFill>
              </a:rPr>
              <a:t>This Application - GUI (Mobile application or software)  should allow patient to enter all the necessary parameters as explained in the beginning of this presentation.</a:t>
            </a:r>
          </a:p>
          <a:p>
            <a:pPr>
              <a:buBlip>
                <a:blip r:embed="rId2"/>
              </a:buBlip>
            </a:pPr>
            <a:r>
              <a:rPr lang="en-GB" sz="1300" dirty="0">
                <a:solidFill>
                  <a:srgbClr val="002060"/>
                </a:solidFill>
              </a:rPr>
              <a:t>All these inputs shall be taken into the software, which was prepared as explained in all the previous slides, and we can predict the chances of death due to Cardio-Vascular disease.</a:t>
            </a:r>
          </a:p>
          <a:p>
            <a:pPr>
              <a:buBlip>
                <a:blip r:embed="rId2"/>
              </a:buBlip>
            </a:pPr>
            <a:r>
              <a:rPr lang="en-GB" sz="1300" dirty="0">
                <a:solidFill>
                  <a:srgbClr val="002060"/>
                </a:solidFill>
              </a:rPr>
              <a:t>Based on this, patient can take remedial action to improve his health. For example, doing regular exercise to improve the health, consuming healthy food etc.</a:t>
            </a:r>
          </a:p>
          <a:p>
            <a:pPr>
              <a:lnSpc>
                <a:spcPct val="145000"/>
              </a:lnSpc>
              <a:buBlip>
                <a:blip r:embed="rId2"/>
              </a:buBlip>
            </a:pPr>
            <a:r>
              <a:rPr lang="en-GB" sz="1300" dirty="0">
                <a:solidFill>
                  <a:srgbClr val="002060"/>
                </a:solidFill>
              </a:rPr>
              <a:t>In this way, the company (</a:t>
            </a:r>
            <a:r>
              <a:rPr lang="en-GB" sz="1300" b="1" dirty="0">
                <a:solidFill>
                  <a:srgbClr val="7030A0"/>
                </a:solidFill>
              </a:rPr>
              <a:t>Ram Health care</a:t>
            </a:r>
            <a:r>
              <a:rPr lang="en-GB" sz="1300" dirty="0">
                <a:solidFill>
                  <a:srgbClr val="002060"/>
                </a:solidFill>
              </a:rPr>
              <a:t>) can release this App “</a:t>
            </a:r>
            <a:r>
              <a:rPr lang="en-GB" sz="1300" b="1" dirty="0">
                <a:solidFill>
                  <a:srgbClr val="06BAA9"/>
                </a:solidFill>
              </a:rPr>
              <a:t>RAM - </a:t>
            </a:r>
            <a:r>
              <a:rPr lang="en-US" sz="1300" b="1" dirty="0">
                <a:solidFill>
                  <a:srgbClr val="06BAA9"/>
                </a:solidFill>
              </a:rPr>
              <a:t>Cardiac Risk Calculator</a:t>
            </a:r>
            <a:r>
              <a:rPr lang="en-US" sz="1300" dirty="0">
                <a:solidFill>
                  <a:srgbClr val="002060"/>
                </a:solidFill>
              </a:rPr>
              <a:t>”</a:t>
            </a:r>
            <a:r>
              <a:rPr lang="en-US" sz="1300" dirty="0">
                <a:solidFill>
                  <a:srgbClr val="06BAA9"/>
                </a:solidFill>
              </a:rPr>
              <a:t> </a:t>
            </a:r>
            <a:r>
              <a:rPr lang="en-GB" sz="1300" dirty="0">
                <a:solidFill>
                  <a:srgbClr val="002060"/>
                </a:solidFill>
              </a:rPr>
              <a:t>in the market and patients can use this application to know the chances of getting death(mortality) due to heart attack by entering few essential parameters related to their health.</a:t>
            </a:r>
          </a:p>
          <a:p>
            <a:pPr>
              <a:buBlip>
                <a:blip r:embed="rId2"/>
              </a:buBlip>
            </a:pPr>
            <a:r>
              <a:rPr lang="en-GB" sz="1300" dirty="0">
                <a:solidFill>
                  <a:srgbClr val="002060"/>
                </a:solidFill>
              </a:rPr>
              <a:t>This will increase the market cap for the company. </a:t>
            </a:r>
            <a:r>
              <a:rPr lang="en-US" sz="1300" dirty="0">
                <a:solidFill>
                  <a:srgbClr val="002060"/>
                </a:solidFill>
              </a:rPr>
              <a:t>Increasing brand visibility and recognition by appearing in app stores and search results.</a:t>
            </a:r>
          </a:p>
          <a:p>
            <a:pPr>
              <a:buBlip>
                <a:blip r:embed="rId2"/>
              </a:buBlip>
            </a:pPr>
            <a:r>
              <a:rPr lang="en-US" sz="1300" dirty="0">
                <a:solidFill>
                  <a:srgbClr val="002060"/>
                </a:solidFill>
              </a:rPr>
              <a:t>Encouraging customer engagement and interaction with the company, which can lead to increased customer loyalty and advocacy.</a:t>
            </a:r>
          </a:p>
          <a:p>
            <a:pPr>
              <a:lnSpc>
                <a:spcPct val="145000"/>
              </a:lnSpc>
              <a:buBlip>
                <a:blip r:embed="rId2"/>
              </a:buBlip>
            </a:pPr>
            <a:r>
              <a:rPr lang="en-US" sz="1300" dirty="0">
                <a:solidFill>
                  <a:srgbClr val="002060"/>
                </a:solidFill>
              </a:rPr>
              <a:t>Last but not the least, company can collect all the data of the users and customer behavior and preferences, which can be used to inform future marketing strategies.</a:t>
            </a:r>
          </a:p>
          <a:p>
            <a:pPr marL="400050" indent="-400050">
              <a:buFont typeface="+mj-lt"/>
              <a:buAutoNum type="romanUcPeriod"/>
            </a:pPr>
            <a:endParaRPr lang="en-GB" sz="1400" i="1" dirty="0">
              <a:solidFill>
                <a:srgbClr val="002060"/>
              </a:solidFill>
            </a:endParaRPr>
          </a:p>
        </p:txBody>
      </p:sp>
      <p:sp>
        <p:nvSpPr>
          <p:cNvPr id="4" name="TextBox 3">
            <a:extLst>
              <a:ext uri="{FF2B5EF4-FFF2-40B4-BE49-F238E27FC236}">
                <a16:creationId xmlns:a16="http://schemas.microsoft.com/office/drawing/2014/main" id="{331FB5AB-57E6-D9C8-758D-08A798B5D1B8}"/>
              </a:ext>
            </a:extLst>
          </p:cNvPr>
          <p:cNvSpPr txBox="1"/>
          <p:nvPr/>
        </p:nvSpPr>
        <p:spPr>
          <a:xfrm>
            <a:off x="-17086" y="6644408"/>
            <a:ext cx="1836093" cy="230832"/>
          </a:xfrm>
          <a:prstGeom prst="rect">
            <a:avLst/>
          </a:prstGeom>
          <a:noFill/>
        </p:spPr>
        <p:txBody>
          <a:bodyPr wrap="square" rtlCol="0">
            <a:spAutoFit/>
          </a:bodyPr>
          <a:lstStyle/>
          <a:p>
            <a:pPr>
              <a:spcAft>
                <a:spcPts val="600"/>
              </a:spcAft>
            </a:pPr>
            <a:r>
              <a:rPr lang="en-GB" sz="900" i="1" dirty="0">
                <a:solidFill>
                  <a:srgbClr val="C00000"/>
                </a:solidFill>
              </a:rPr>
              <a:t> 15 – May 2023, Arun Ramamurthy</a:t>
            </a:r>
            <a:endParaRPr lang="en-US" sz="900" i="1" dirty="0">
              <a:solidFill>
                <a:srgbClr val="C00000"/>
              </a:solidFill>
            </a:endParaRPr>
          </a:p>
        </p:txBody>
      </p:sp>
      <p:sp>
        <p:nvSpPr>
          <p:cNvPr id="7" name="TextBox 6">
            <a:extLst>
              <a:ext uri="{FF2B5EF4-FFF2-40B4-BE49-F238E27FC236}">
                <a16:creationId xmlns:a16="http://schemas.microsoft.com/office/drawing/2014/main" id="{E94079E2-249B-C4F8-8031-B09598B95803}"/>
              </a:ext>
            </a:extLst>
          </p:cNvPr>
          <p:cNvSpPr txBox="1"/>
          <p:nvPr/>
        </p:nvSpPr>
        <p:spPr>
          <a:xfrm>
            <a:off x="11670231" y="6630908"/>
            <a:ext cx="529576" cy="215444"/>
          </a:xfrm>
          <a:prstGeom prst="rect">
            <a:avLst/>
          </a:prstGeom>
          <a:noFill/>
        </p:spPr>
        <p:txBody>
          <a:bodyPr wrap="square" rtlCol="0">
            <a:spAutoFit/>
          </a:bodyPr>
          <a:lstStyle/>
          <a:p>
            <a:pPr>
              <a:spcAft>
                <a:spcPts val="600"/>
              </a:spcAft>
            </a:pPr>
            <a:r>
              <a:rPr lang="en-GB" sz="800" i="1" dirty="0">
                <a:solidFill>
                  <a:srgbClr val="002060"/>
                </a:solidFill>
              </a:rPr>
              <a:t>45 / 47</a:t>
            </a:r>
            <a:endParaRPr lang="en-US" sz="800" i="1" dirty="0">
              <a:solidFill>
                <a:srgbClr val="002060"/>
              </a:solidFill>
            </a:endParaRPr>
          </a:p>
        </p:txBody>
      </p:sp>
      <p:sp>
        <p:nvSpPr>
          <p:cNvPr id="9" name="Title 1">
            <a:extLst>
              <a:ext uri="{FF2B5EF4-FFF2-40B4-BE49-F238E27FC236}">
                <a16:creationId xmlns:a16="http://schemas.microsoft.com/office/drawing/2014/main" id="{7A9452CB-B292-A735-7962-32F62C1E858B}"/>
              </a:ext>
            </a:extLst>
          </p:cNvPr>
          <p:cNvSpPr txBox="1">
            <a:spLocks/>
          </p:cNvSpPr>
          <p:nvPr/>
        </p:nvSpPr>
        <p:spPr>
          <a:xfrm>
            <a:off x="521769" y="35571"/>
            <a:ext cx="10972800" cy="426247"/>
          </a:xfrm>
          <a:prstGeom prst="rect">
            <a:avLst/>
          </a:prstGeom>
          <a:gradFill flip="none" rotWithShape="1">
            <a:gsLst>
              <a:gs pos="0">
                <a:schemeClr val="tx2">
                  <a:lumMod val="50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txBody>
          <a:bodyPr vert="horz" lIns="91440" tIns="45720" rIns="91440" bIns="45720" rtlCol="0" anchor="ctr">
            <a:normAutofit/>
          </a:bodyPr>
          <a:lstStyle>
            <a:defPPr>
              <a:defRPr lang="en-US"/>
            </a:defPPr>
            <a:lvl1pPr algn="ctr">
              <a:lnSpc>
                <a:spcPct val="90000"/>
              </a:lnSpc>
              <a:spcBef>
                <a:spcPct val="0"/>
              </a:spcBef>
              <a:buNone/>
              <a:defRPr sz="1400" b="1">
                <a:solidFill>
                  <a:schemeClr val="bg1"/>
                </a:solidFill>
                <a:latin typeface="+mj-lt"/>
                <a:ea typeface="+mj-ea"/>
                <a:cs typeface="Arial" panose="020B0604020202020204" pitchFamily="34" charset="0"/>
              </a:defRPr>
            </a:lvl1pPr>
          </a:lstStyle>
          <a:p>
            <a:r>
              <a:rPr lang="en-GB" dirty="0"/>
              <a:t>Conclusion – Summary of the Project                </a:t>
            </a:r>
            <a:r>
              <a:rPr lang="en-GB"/>
              <a:t>-             “</a:t>
            </a:r>
            <a:r>
              <a:rPr lang="en-GB" dirty="0"/>
              <a:t>RAM - </a:t>
            </a:r>
            <a:r>
              <a:rPr lang="en-US" dirty="0"/>
              <a:t>Cardiac Risk Calculator”</a:t>
            </a:r>
          </a:p>
        </p:txBody>
      </p:sp>
    </p:spTree>
    <p:extLst>
      <p:ext uri="{BB962C8B-B14F-4D97-AF65-F5344CB8AC3E}">
        <p14:creationId xmlns:p14="http://schemas.microsoft.com/office/powerpoint/2010/main" val="49621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3">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p:cTn id="37"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8" dur="500" fill="hold"/>
                                        <p:tgtEl>
                                          <p:spTgt spid="3">
                                            <p:txEl>
                                              <p:pRg st="5" end="5"/>
                                            </p:txEl>
                                          </p:spTgt>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p:cTn id="43"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4" dur="500" fill="hold"/>
                                        <p:tgtEl>
                                          <p:spTgt spid="3">
                                            <p:txEl>
                                              <p:pRg st="6" end="6"/>
                                            </p:txEl>
                                          </p:spTgt>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23" presetClass="entr" presetSubtype="16"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p:cTn id="49"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0" dur="500" fill="hold"/>
                                        <p:tgtEl>
                                          <p:spTgt spid="3">
                                            <p:txEl>
                                              <p:pRg st="7" end="7"/>
                                            </p:txEl>
                                          </p:spTgt>
                                        </p:tgtEl>
                                        <p:attrNameLst>
                                          <p:attrName>ppt_h</p:attrName>
                                        </p:attrNameLst>
                                      </p:cBhvr>
                                      <p:tavLst>
                                        <p:tav tm="0">
                                          <p:val>
                                            <p:fltVal val="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23" presetClass="entr" presetSubtype="16"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p:cTn id="55"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56" dur="500" fill="hold"/>
                                        <p:tgtEl>
                                          <p:spTgt spid="3">
                                            <p:txEl>
                                              <p:pRg st="8" end="8"/>
                                            </p:txEl>
                                          </p:spTgt>
                                        </p:tgtEl>
                                        <p:attrNameLst>
                                          <p:attrName>ppt_h</p:attrName>
                                        </p:attrNameLst>
                                      </p:cBhvr>
                                      <p:tavLst>
                                        <p:tav tm="0">
                                          <p:val>
                                            <p:fltVal val="0"/>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ID="23" presetClass="entr" presetSubtype="16" fill="hold"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p:cTn id="61"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62" dur="500" fill="hold"/>
                                        <p:tgtEl>
                                          <p:spTgt spid="3">
                                            <p:txEl>
                                              <p:pRg st="9" end="9"/>
                                            </p:txEl>
                                          </p:spTgt>
                                        </p:tgtEl>
                                        <p:attrNameLst>
                                          <p:attrName>ppt_h</p:attrName>
                                        </p:attrNameLst>
                                      </p:cBhvr>
                                      <p:tavLst>
                                        <p:tav tm="0">
                                          <p:val>
                                            <p:fltVal val="0"/>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23" presetClass="entr" presetSubtype="16"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p:cTn id="67" dur="5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68" dur="500" fill="hold"/>
                                        <p:tgtEl>
                                          <p:spTgt spid="3">
                                            <p:txEl>
                                              <p:pRg st="10" end="10"/>
                                            </p:txEl>
                                          </p:spTgt>
                                        </p:tgtEl>
                                        <p:attrNameLst>
                                          <p:attrName>ppt_h</p:attrName>
                                        </p:attrNameLst>
                                      </p:cBhvr>
                                      <p:tavLst>
                                        <p:tav tm="0">
                                          <p:val>
                                            <p:fltVal val="0"/>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presetID="23" presetClass="entr" presetSubtype="16" fill="hold"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p:cTn id="73" dur="5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74" dur="500" fill="hold"/>
                                        <p:tgtEl>
                                          <p:spTgt spid="3">
                                            <p:txEl>
                                              <p:pRg st="11" end="11"/>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font, screenshot, graphic design&#10;&#10;Description automatically generated">
            <a:extLst>
              <a:ext uri="{FF2B5EF4-FFF2-40B4-BE49-F238E27FC236}">
                <a16:creationId xmlns:a16="http://schemas.microsoft.com/office/drawing/2014/main" id="{39AD332E-39EC-DE02-3C08-90B6FD9F995B}"/>
              </a:ext>
            </a:extLst>
          </p:cNvPr>
          <p:cNvPicPr>
            <a:picLocks noChangeAspect="1"/>
          </p:cNvPicPr>
          <p:nvPr/>
        </p:nvPicPr>
        <p:blipFill>
          <a:blip r:embed="rId2"/>
          <a:stretch>
            <a:fillRect/>
          </a:stretch>
        </p:blipFill>
        <p:spPr>
          <a:xfrm>
            <a:off x="1369693" y="642547"/>
            <a:ext cx="9078456" cy="5105296"/>
          </a:xfrm>
          <a:prstGeom prst="rect">
            <a:avLst/>
          </a:prstGeom>
        </p:spPr>
      </p:pic>
      <p:pic>
        <p:nvPicPr>
          <p:cNvPr id="6" name="Picture 5" descr="Calendar&#10;&#10;Description automatically generated">
            <a:extLst>
              <a:ext uri="{FF2B5EF4-FFF2-40B4-BE49-F238E27FC236}">
                <a16:creationId xmlns:a16="http://schemas.microsoft.com/office/drawing/2014/main" id="{E5992E58-925C-A751-1A3E-4E77E7EEE60C}"/>
              </a:ext>
            </a:extLst>
          </p:cNvPr>
          <p:cNvPicPr>
            <a:picLocks noChangeAspect="1"/>
          </p:cNvPicPr>
          <p:nvPr/>
        </p:nvPicPr>
        <p:blipFill>
          <a:blip r:embed="rId3"/>
          <a:stretch>
            <a:fillRect/>
          </a:stretch>
        </p:blipFill>
        <p:spPr>
          <a:xfrm>
            <a:off x="4396240" y="4266815"/>
            <a:ext cx="3025362" cy="2022411"/>
          </a:xfrm>
          <a:prstGeom prst="rect">
            <a:avLst/>
          </a:prstGeom>
        </p:spPr>
      </p:pic>
      <p:sp>
        <p:nvSpPr>
          <p:cNvPr id="4" name="TextBox 3">
            <a:extLst>
              <a:ext uri="{FF2B5EF4-FFF2-40B4-BE49-F238E27FC236}">
                <a16:creationId xmlns:a16="http://schemas.microsoft.com/office/drawing/2014/main" id="{CC24FE3A-FAE4-330C-8177-049549687CD6}"/>
              </a:ext>
            </a:extLst>
          </p:cNvPr>
          <p:cNvSpPr txBox="1"/>
          <p:nvPr/>
        </p:nvSpPr>
        <p:spPr>
          <a:xfrm>
            <a:off x="-17086" y="6644408"/>
            <a:ext cx="1836093" cy="230832"/>
          </a:xfrm>
          <a:prstGeom prst="rect">
            <a:avLst/>
          </a:prstGeom>
          <a:noFill/>
        </p:spPr>
        <p:txBody>
          <a:bodyPr wrap="square" rtlCol="0">
            <a:spAutoFit/>
          </a:bodyPr>
          <a:lstStyle/>
          <a:p>
            <a:pPr>
              <a:spcAft>
                <a:spcPts val="600"/>
              </a:spcAft>
            </a:pPr>
            <a:r>
              <a:rPr lang="en-GB" sz="900" i="1" dirty="0">
                <a:solidFill>
                  <a:srgbClr val="C00000"/>
                </a:solidFill>
              </a:rPr>
              <a:t> 15 – May 2023, Arun Ramamurthy</a:t>
            </a:r>
            <a:endParaRPr lang="en-US" sz="900" i="1" dirty="0">
              <a:solidFill>
                <a:srgbClr val="C00000"/>
              </a:solidFill>
            </a:endParaRPr>
          </a:p>
        </p:txBody>
      </p:sp>
      <p:sp>
        <p:nvSpPr>
          <p:cNvPr id="7" name="TextBox 6">
            <a:extLst>
              <a:ext uri="{FF2B5EF4-FFF2-40B4-BE49-F238E27FC236}">
                <a16:creationId xmlns:a16="http://schemas.microsoft.com/office/drawing/2014/main" id="{5740B84C-C7C9-D834-A740-5CFCE77A40F5}"/>
              </a:ext>
            </a:extLst>
          </p:cNvPr>
          <p:cNvSpPr txBox="1"/>
          <p:nvPr/>
        </p:nvSpPr>
        <p:spPr>
          <a:xfrm>
            <a:off x="11670231" y="6630908"/>
            <a:ext cx="529576" cy="215444"/>
          </a:xfrm>
          <a:prstGeom prst="rect">
            <a:avLst/>
          </a:prstGeom>
          <a:noFill/>
        </p:spPr>
        <p:txBody>
          <a:bodyPr wrap="square" rtlCol="0">
            <a:spAutoFit/>
          </a:bodyPr>
          <a:lstStyle/>
          <a:p>
            <a:pPr>
              <a:spcAft>
                <a:spcPts val="600"/>
              </a:spcAft>
            </a:pPr>
            <a:r>
              <a:rPr lang="en-GB" sz="800" i="1" dirty="0">
                <a:solidFill>
                  <a:srgbClr val="002060"/>
                </a:solidFill>
              </a:rPr>
              <a:t>46 / 47</a:t>
            </a:r>
            <a:endParaRPr lang="en-US" sz="800" i="1" dirty="0">
              <a:solidFill>
                <a:srgbClr val="002060"/>
              </a:solidFill>
            </a:endParaRPr>
          </a:p>
        </p:txBody>
      </p:sp>
      <p:sp>
        <p:nvSpPr>
          <p:cNvPr id="2" name="Rectangle 1">
            <a:extLst>
              <a:ext uri="{FF2B5EF4-FFF2-40B4-BE49-F238E27FC236}">
                <a16:creationId xmlns:a16="http://schemas.microsoft.com/office/drawing/2014/main" id="{FC9E3582-92FA-BA61-57E0-D77F6D8B8A93}"/>
              </a:ext>
            </a:extLst>
          </p:cNvPr>
          <p:cNvSpPr/>
          <p:nvPr/>
        </p:nvSpPr>
        <p:spPr>
          <a:xfrm>
            <a:off x="425187" y="265658"/>
            <a:ext cx="10028094" cy="369332"/>
          </a:xfrm>
          <a:prstGeom prst="rect">
            <a:avLst/>
          </a:prstGeom>
          <a:noFill/>
        </p:spPr>
        <p:txBody>
          <a:bodyPr wrap="square" lIns="91440" tIns="45720" rIns="91440" bIns="45720">
            <a:spAutoFit/>
          </a:bodyPr>
          <a:lstStyle/>
          <a:p>
            <a:pPr algn="l"/>
            <a:r>
              <a:rPr lang="en-US" b="0" i="1" dirty="0">
                <a:solidFill>
                  <a:srgbClr val="C00000"/>
                </a:solidFill>
                <a:effectLst/>
                <a:latin typeface="Miriam" panose="020B0604020202020204" pitchFamily="34" charset="-79"/>
                <a:cs typeface="Miriam" panose="020B0604020202020204" pitchFamily="34" charset="-79"/>
              </a:rPr>
              <a:t>"A healthy heart is a fountain of gladness, making everything fresh and new." - Lydia M. Child</a:t>
            </a:r>
          </a:p>
        </p:txBody>
      </p:sp>
      <p:sp>
        <p:nvSpPr>
          <p:cNvPr id="3" name="Rectangle 2">
            <a:extLst>
              <a:ext uri="{FF2B5EF4-FFF2-40B4-BE49-F238E27FC236}">
                <a16:creationId xmlns:a16="http://schemas.microsoft.com/office/drawing/2014/main" id="{341C806D-4F66-E919-7FBF-8150D9E08180}"/>
              </a:ext>
            </a:extLst>
          </p:cNvPr>
          <p:cNvSpPr/>
          <p:nvPr/>
        </p:nvSpPr>
        <p:spPr>
          <a:xfrm>
            <a:off x="3426422" y="1160546"/>
            <a:ext cx="7237046" cy="369332"/>
          </a:xfrm>
          <a:prstGeom prst="rect">
            <a:avLst/>
          </a:prstGeom>
          <a:noFill/>
        </p:spPr>
        <p:txBody>
          <a:bodyPr wrap="square" lIns="91440" tIns="45720" rIns="91440" bIns="45720">
            <a:spAutoFit/>
          </a:bodyPr>
          <a:lstStyle/>
          <a:p>
            <a:pPr algn="l"/>
            <a:r>
              <a:rPr lang="en-US" b="0" i="1" dirty="0">
                <a:solidFill>
                  <a:srgbClr val="0070C0"/>
                </a:solidFill>
                <a:effectLst/>
                <a:latin typeface="Univers Condensed" panose="020B0604020202020204" pitchFamily="34" charset="0"/>
              </a:rPr>
              <a:t>"Your body hears everything your mind says. Stay positive." - Unknown</a:t>
            </a:r>
          </a:p>
        </p:txBody>
      </p:sp>
      <p:sp>
        <p:nvSpPr>
          <p:cNvPr id="5" name="Rectangle 4">
            <a:extLst>
              <a:ext uri="{FF2B5EF4-FFF2-40B4-BE49-F238E27FC236}">
                <a16:creationId xmlns:a16="http://schemas.microsoft.com/office/drawing/2014/main" id="{2109A28A-92DD-9375-D730-D5EAC45A61C2}"/>
              </a:ext>
            </a:extLst>
          </p:cNvPr>
          <p:cNvSpPr/>
          <p:nvPr/>
        </p:nvSpPr>
        <p:spPr>
          <a:xfrm>
            <a:off x="2331824" y="693819"/>
            <a:ext cx="8953478" cy="369332"/>
          </a:xfrm>
          <a:prstGeom prst="rect">
            <a:avLst/>
          </a:prstGeom>
          <a:noFill/>
        </p:spPr>
        <p:txBody>
          <a:bodyPr wrap="square" lIns="91440" tIns="45720" rIns="91440" bIns="45720">
            <a:spAutoFit/>
          </a:bodyPr>
          <a:lstStyle/>
          <a:p>
            <a:pPr algn="l"/>
            <a:r>
              <a:rPr lang="en-US" b="0" i="1" dirty="0">
                <a:solidFill>
                  <a:schemeClr val="accent2">
                    <a:lumMod val="50000"/>
                  </a:schemeClr>
                </a:solidFill>
                <a:effectLst/>
                <a:latin typeface="Sitka Heading" panose="02000505000000020004" pitchFamily="2" charset="0"/>
              </a:rPr>
              <a:t>"Take care of your body. It's the only place you have to live." - Jim </a:t>
            </a:r>
            <a:r>
              <a:rPr lang="en-US" b="0" i="1" dirty="0" err="1">
                <a:solidFill>
                  <a:schemeClr val="accent2">
                    <a:lumMod val="50000"/>
                  </a:schemeClr>
                </a:solidFill>
                <a:effectLst/>
                <a:latin typeface="Sitka Heading" panose="02000505000000020004" pitchFamily="2" charset="0"/>
              </a:rPr>
              <a:t>Rohn</a:t>
            </a:r>
            <a:endParaRPr lang="en-US" b="0" i="1" dirty="0">
              <a:solidFill>
                <a:schemeClr val="accent2">
                  <a:lumMod val="50000"/>
                </a:schemeClr>
              </a:solidFill>
              <a:effectLst/>
              <a:latin typeface="Sitka Heading" panose="02000505000000020004" pitchFamily="2" charset="0"/>
            </a:endParaRPr>
          </a:p>
        </p:txBody>
      </p:sp>
      <p:sp>
        <p:nvSpPr>
          <p:cNvPr id="8" name="Rectangle 7">
            <a:extLst>
              <a:ext uri="{FF2B5EF4-FFF2-40B4-BE49-F238E27FC236}">
                <a16:creationId xmlns:a16="http://schemas.microsoft.com/office/drawing/2014/main" id="{3EA9EBC2-1077-A645-461C-1BC6EA2A22BF}"/>
              </a:ext>
            </a:extLst>
          </p:cNvPr>
          <p:cNvSpPr/>
          <p:nvPr/>
        </p:nvSpPr>
        <p:spPr>
          <a:xfrm>
            <a:off x="5555272" y="1636912"/>
            <a:ext cx="5856704" cy="530915"/>
          </a:xfrm>
          <a:prstGeom prst="rect">
            <a:avLst/>
          </a:prstGeom>
          <a:noFill/>
        </p:spPr>
        <p:txBody>
          <a:bodyPr wrap="square" lIns="91440" tIns="45720" rIns="91440" bIns="45720">
            <a:spAutoFit/>
          </a:bodyPr>
          <a:lstStyle/>
          <a:p>
            <a:pPr algn="l"/>
            <a:r>
              <a:rPr lang="en-US" b="0" i="1" dirty="0">
                <a:solidFill>
                  <a:srgbClr val="06BAA9"/>
                </a:solidFill>
                <a:effectLst/>
                <a:latin typeface="Univers Condensed" panose="020B0604020202020204" pitchFamily="34" charset="0"/>
              </a:rPr>
              <a:t>"</a:t>
            </a:r>
            <a:r>
              <a:rPr lang="hi-IN" b="0" i="1" dirty="0">
                <a:solidFill>
                  <a:srgbClr val="7030A0"/>
                </a:solidFill>
                <a:effectLst/>
                <a:latin typeface="Arial" panose="020B0604020202020204" pitchFamily="34" charset="0"/>
              </a:rPr>
              <a:t>शरीरमाद्यं खलु धर्मसाधनम्</a:t>
            </a:r>
            <a:r>
              <a:rPr lang="en-GB" b="0" i="1" dirty="0">
                <a:solidFill>
                  <a:srgbClr val="7030A0"/>
                </a:solidFill>
                <a:effectLst/>
                <a:latin typeface="Arial" panose="020B0604020202020204" pitchFamily="34" charset="0"/>
              </a:rPr>
              <a:t>” </a:t>
            </a:r>
            <a:r>
              <a:rPr lang="hi-IN" b="0" i="1" dirty="0">
                <a:solidFill>
                  <a:srgbClr val="7030A0"/>
                </a:solidFill>
                <a:effectLst/>
                <a:latin typeface="Arial" panose="020B0604020202020204" pitchFamily="34" charset="0"/>
              </a:rPr>
              <a:t>- कालिदास , कुमारसम्भवम्</a:t>
            </a:r>
            <a:endParaRPr lang="en-GB" b="0" i="1" dirty="0">
              <a:solidFill>
                <a:srgbClr val="7030A0"/>
              </a:solidFill>
              <a:effectLst/>
              <a:latin typeface="Arial" panose="020B0604020202020204" pitchFamily="34" charset="0"/>
            </a:endParaRPr>
          </a:p>
          <a:p>
            <a:pPr algn="l"/>
            <a:r>
              <a:rPr lang="en-GB" sz="1050" b="0" i="1" dirty="0">
                <a:effectLst/>
                <a:latin typeface="Arial" panose="020B0604020202020204" pitchFamily="34" charset="0"/>
              </a:rPr>
              <a:t>- </a:t>
            </a:r>
            <a:r>
              <a:rPr lang="en-US" sz="1050" b="0" i="1" dirty="0">
                <a:effectLst/>
                <a:latin typeface="Söhne"/>
              </a:rPr>
              <a:t>"The body is the foremost means of achieving righteousness.“</a:t>
            </a:r>
            <a:r>
              <a:rPr lang="en-GB" sz="1050" b="0" i="1" dirty="0">
                <a:effectLst/>
                <a:latin typeface="Arial" panose="020B0604020202020204" pitchFamily="34" charset="0"/>
              </a:rPr>
              <a:t> – </a:t>
            </a:r>
            <a:r>
              <a:rPr lang="en-GB" sz="1050" b="0" i="1" dirty="0" err="1">
                <a:effectLst/>
                <a:latin typeface="Arial" panose="020B0604020202020204" pitchFamily="34" charset="0"/>
              </a:rPr>
              <a:t>Kalidasa</a:t>
            </a:r>
            <a:r>
              <a:rPr lang="en-GB" sz="1050" b="0" i="1" dirty="0">
                <a:effectLst/>
                <a:latin typeface="Arial" panose="020B0604020202020204" pitchFamily="34" charset="0"/>
              </a:rPr>
              <a:t> from </a:t>
            </a:r>
            <a:r>
              <a:rPr lang="en-GB" sz="1050" b="0" i="1" dirty="0" err="1">
                <a:effectLst/>
                <a:latin typeface="Arial" panose="020B0604020202020204" pitchFamily="34" charset="0"/>
              </a:rPr>
              <a:t>Kumarasab</a:t>
            </a:r>
            <a:r>
              <a:rPr lang="en-GB" sz="1050" i="1" dirty="0" err="1">
                <a:latin typeface="Arial" panose="020B0604020202020204" pitchFamily="34" charset="0"/>
              </a:rPr>
              <a:t>havam</a:t>
            </a:r>
            <a:endParaRPr lang="en-US" sz="1050" b="0" i="1" dirty="0">
              <a:effectLst/>
              <a:latin typeface="Univers Condensed" panose="020B0604020202020204" pitchFamily="34" charset="0"/>
            </a:endParaRPr>
          </a:p>
        </p:txBody>
      </p:sp>
    </p:spTree>
    <p:extLst>
      <p:ext uri="{BB962C8B-B14F-4D97-AF65-F5344CB8AC3E}">
        <p14:creationId xmlns:p14="http://schemas.microsoft.com/office/powerpoint/2010/main" val="2537362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1000" fill="hold"/>
                                        <p:tgtEl>
                                          <p:spTgt spid="5"/>
                                        </p:tgtEl>
                                        <p:attrNameLst>
                                          <p:attrName>ppt_w</p:attrName>
                                        </p:attrNameLst>
                                      </p:cBhvr>
                                      <p:tavLst>
                                        <p:tav tm="0">
                                          <p:val>
                                            <p:fltVal val="0"/>
                                          </p:val>
                                        </p:tav>
                                        <p:tav tm="100000">
                                          <p:val>
                                            <p:strVal val="#ppt_w"/>
                                          </p:val>
                                        </p:tav>
                                      </p:tavLst>
                                    </p:anim>
                                    <p:anim calcmode="lin" valueType="num">
                                      <p:cBhvr>
                                        <p:cTn id="16" dur="1000" fill="hold"/>
                                        <p:tgtEl>
                                          <p:spTgt spid="5"/>
                                        </p:tgtEl>
                                        <p:attrNameLst>
                                          <p:attrName>ppt_h</p:attrName>
                                        </p:attrNameLst>
                                      </p:cBhvr>
                                      <p:tavLst>
                                        <p:tav tm="0">
                                          <p:val>
                                            <p:fltVal val="0"/>
                                          </p:val>
                                        </p:tav>
                                        <p:tav tm="100000">
                                          <p:val>
                                            <p:strVal val="#ppt_h"/>
                                          </p:val>
                                        </p:tav>
                                      </p:tavLst>
                                    </p:anim>
                                    <p:anim calcmode="lin" valueType="num">
                                      <p:cBhvr>
                                        <p:cTn id="17" dur="1000" fill="hold"/>
                                        <p:tgtEl>
                                          <p:spTgt spid="5"/>
                                        </p:tgtEl>
                                        <p:attrNameLst>
                                          <p:attrName>style.rotation</p:attrName>
                                        </p:attrNameLst>
                                      </p:cBhvr>
                                      <p:tavLst>
                                        <p:tav tm="0">
                                          <p:val>
                                            <p:fltVal val="90"/>
                                          </p:val>
                                        </p:tav>
                                        <p:tav tm="100000">
                                          <p:val>
                                            <p:fltVal val="0"/>
                                          </p:val>
                                        </p:tav>
                                      </p:tavLst>
                                    </p:anim>
                                    <p:animEffect transition="in" filter="fade">
                                      <p:cBhvr>
                                        <p:cTn id="18" dur="10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1000" fill="hold"/>
                                        <p:tgtEl>
                                          <p:spTgt spid="3"/>
                                        </p:tgtEl>
                                        <p:attrNameLst>
                                          <p:attrName>ppt_w</p:attrName>
                                        </p:attrNameLst>
                                      </p:cBhvr>
                                      <p:tavLst>
                                        <p:tav tm="0">
                                          <p:val>
                                            <p:fltVal val="0"/>
                                          </p:val>
                                        </p:tav>
                                        <p:tav tm="100000">
                                          <p:val>
                                            <p:strVal val="#ppt_w"/>
                                          </p:val>
                                        </p:tav>
                                      </p:tavLst>
                                    </p:anim>
                                    <p:anim calcmode="lin" valueType="num">
                                      <p:cBhvr>
                                        <p:cTn id="24" dur="1000" fill="hold"/>
                                        <p:tgtEl>
                                          <p:spTgt spid="3"/>
                                        </p:tgtEl>
                                        <p:attrNameLst>
                                          <p:attrName>ppt_h</p:attrName>
                                        </p:attrNameLst>
                                      </p:cBhvr>
                                      <p:tavLst>
                                        <p:tav tm="0">
                                          <p:val>
                                            <p:fltVal val="0"/>
                                          </p:val>
                                        </p:tav>
                                        <p:tav tm="100000">
                                          <p:val>
                                            <p:strVal val="#ppt_h"/>
                                          </p:val>
                                        </p:tav>
                                      </p:tavLst>
                                    </p:anim>
                                    <p:anim calcmode="lin" valueType="num">
                                      <p:cBhvr>
                                        <p:cTn id="25" dur="1000" fill="hold"/>
                                        <p:tgtEl>
                                          <p:spTgt spid="3"/>
                                        </p:tgtEl>
                                        <p:attrNameLst>
                                          <p:attrName>style.rotation</p:attrName>
                                        </p:attrNameLst>
                                      </p:cBhvr>
                                      <p:tavLst>
                                        <p:tav tm="0">
                                          <p:val>
                                            <p:fltVal val="90"/>
                                          </p:val>
                                        </p:tav>
                                        <p:tav tm="100000">
                                          <p:val>
                                            <p:fltVal val="0"/>
                                          </p:val>
                                        </p:tav>
                                      </p:tavLst>
                                    </p:anim>
                                    <p:animEffect transition="in" filter="fade">
                                      <p:cBhvr>
                                        <p:cTn id="26" dur="10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1000" fill="hold"/>
                                        <p:tgtEl>
                                          <p:spTgt spid="8"/>
                                        </p:tgtEl>
                                        <p:attrNameLst>
                                          <p:attrName>ppt_w</p:attrName>
                                        </p:attrNameLst>
                                      </p:cBhvr>
                                      <p:tavLst>
                                        <p:tav tm="0">
                                          <p:val>
                                            <p:fltVal val="0"/>
                                          </p:val>
                                        </p:tav>
                                        <p:tav tm="100000">
                                          <p:val>
                                            <p:strVal val="#ppt_w"/>
                                          </p:val>
                                        </p:tav>
                                      </p:tavLst>
                                    </p:anim>
                                    <p:anim calcmode="lin" valueType="num">
                                      <p:cBhvr>
                                        <p:cTn id="32" dur="1000" fill="hold"/>
                                        <p:tgtEl>
                                          <p:spTgt spid="8"/>
                                        </p:tgtEl>
                                        <p:attrNameLst>
                                          <p:attrName>ppt_h</p:attrName>
                                        </p:attrNameLst>
                                      </p:cBhvr>
                                      <p:tavLst>
                                        <p:tav tm="0">
                                          <p:val>
                                            <p:fltVal val="0"/>
                                          </p:val>
                                        </p:tav>
                                        <p:tav tm="100000">
                                          <p:val>
                                            <p:strVal val="#ppt_h"/>
                                          </p:val>
                                        </p:tav>
                                      </p:tavLst>
                                    </p:anim>
                                    <p:anim calcmode="lin" valueType="num">
                                      <p:cBhvr>
                                        <p:cTn id="33" dur="1000" fill="hold"/>
                                        <p:tgtEl>
                                          <p:spTgt spid="8"/>
                                        </p:tgtEl>
                                        <p:attrNameLst>
                                          <p:attrName>style.rotation</p:attrName>
                                        </p:attrNameLst>
                                      </p:cBhvr>
                                      <p:tavLst>
                                        <p:tav tm="0">
                                          <p:val>
                                            <p:fltVal val="90"/>
                                          </p:val>
                                        </p:tav>
                                        <p:tav tm="100000">
                                          <p:val>
                                            <p:fltVal val="0"/>
                                          </p:val>
                                        </p:tav>
                                      </p:tavLst>
                                    </p:anim>
                                    <p:animEffect transition="in" filter="fade">
                                      <p:cBhvr>
                                        <p:cTn id="34" dur="10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6"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down)">
                                      <p:cBhvr>
                                        <p:cTn id="39" dur="580">
                                          <p:stCondLst>
                                            <p:cond delay="0"/>
                                          </p:stCondLst>
                                        </p:cTn>
                                        <p:tgtEl>
                                          <p:spTgt spid="6"/>
                                        </p:tgtEl>
                                      </p:cBhvr>
                                    </p:animEffect>
                                    <p:anim calcmode="lin" valueType="num">
                                      <p:cBhvr>
                                        <p:cTn id="40"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45" dur="26">
                                          <p:stCondLst>
                                            <p:cond delay="650"/>
                                          </p:stCondLst>
                                        </p:cTn>
                                        <p:tgtEl>
                                          <p:spTgt spid="6"/>
                                        </p:tgtEl>
                                      </p:cBhvr>
                                      <p:to x="100000" y="60000"/>
                                    </p:animScale>
                                    <p:animScale>
                                      <p:cBhvr>
                                        <p:cTn id="46" dur="166" decel="50000">
                                          <p:stCondLst>
                                            <p:cond delay="676"/>
                                          </p:stCondLst>
                                        </p:cTn>
                                        <p:tgtEl>
                                          <p:spTgt spid="6"/>
                                        </p:tgtEl>
                                      </p:cBhvr>
                                      <p:to x="100000" y="100000"/>
                                    </p:animScale>
                                    <p:animScale>
                                      <p:cBhvr>
                                        <p:cTn id="47" dur="26">
                                          <p:stCondLst>
                                            <p:cond delay="1312"/>
                                          </p:stCondLst>
                                        </p:cTn>
                                        <p:tgtEl>
                                          <p:spTgt spid="6"/>
                                        </p:tgtEl>
                                      </p:cBhvr>
                                      <p:to x="100000" y="80000"/>
                                    </p:animScale>
                                    <p:animScale>
                                      <p:cBhvr>
                                        <p:cTn id="48" dur="166" decel="50000">
                                          <p:stCondLst>
                                            <p:cond delay="1338"/>
                                          </p:stCondLst>
                                        </p:cTn>
                                        <p:tgtEl>
                                          <p:spTgt spid="6"/>
                                        </p:tgtEl>
                                      </p:cBhvr>
                                      <p:to x="100000" y="100000"/>
                                    </p:animScale>
                                    <p:animScale>
                                      <p:cBhvr>
                                        <p:cTn id="49" dur="26">
                                          <p:stCondLst>
                                            <p:cond delay="1642"/>
                                          </p:stCondLst>
                                        </p:cTn>
                                        <p:tgtEl>
                                          <p:spTgt spid="6"/>
                                        </p:tgtEl>
                                      </p:cBhvr>
                                      <p:to x="100000" y="90000"/>
                                    </p:animScale>
                                    <p:animScale>
                                      <p:cBhvr>
                                        <p:cTn id="50" dur="166" decel="50000">
                                          <p:stCondLst>
                                            <p:cond delay="1668"/>
                                          </p:stCondLst>
                                        </p:cTn>
                                        <p:tgtEl>
                                          <p:spTgt spid="6"/>
                                        </p:tgtEl>
                                      </p:cBhvr>
                                      <p:to x="100000" y="100000"/>
                                    </p:animScale>
                                    <p:animScale>
                                      <p:cBhvr>
                                        <p:cTn id="51" dur="26">
                                          <p:stCondLst>
                                            <p:cond delay="1808"/>
                                          </p:stCondLst>
                                        </p:cTn>
                                        <p:tgtEl>
                                          <p:spTgt spid="6"/>
                                        </p:tgtEl>
                                      </p:cBhvr>
                                      <p:to x="100000" y="95000"/>
                                    </p:animScale>
                                    <p:animScale>
                                      <p:cBhvr>
                                        <p:cTn id="52"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1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Arrow Connector 43">
            <a:extLst>
              <a:ext uri="{FF2B5EF4-FFF2-40B4-BE49-F238E27FC236}">
                <a16:creationId xmlns:a16="http://schemas.microsoft.com/office/drawing/2014/main" id="{E2C8BB17-A0B5-36B6-CD10-FFD2C25C3B79}"/>
              </a:ext>
            </a:extLst>
          </p:cNvPr>
          <p:cNvCxnSpPr>
            <a:cxnSpLocks/>
          </p:cNvCxnSpPr>
          <p:nvPr/>
        </p:nvCxnSpPr>
        <p:spPr>
          <a:xfrm flipH="1">
            <a:off x="9230658" y="5437848"/>
            <a:ext cx="681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81372ADE-B16B-AE7B-9FE5-DE4AA3C16A66}"/>
              </a:ext>
            </a:extLst>
          </p:cNvPr>
          <p:cNvCxnSpPr>
            <a:cxnSpLocks/>
          </p:cNvCxnSpPr>
          <p:nvPr/>
        </p:nvCxnSpPr>
        <p:spPr>
          <a:xfrm flipH="1">
            <a:off x="7323376" y="5511834"/>
            <a:ext cx="6709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74305B5-16B4-D7D8-D15B-7792BEF78906}"/>
              </a:ext>
            </a:extLst>
          </p:cNvPr>
          <p:cNvCxnSpPr>
            <a:cxnSpLocks/>
          </p:cNvCxnSpPr>
          <p:nvPr/>
        </p:nvCxnSpPr>
        <p:spPr>
          <a:xfrm flipV="1">
            <a:off x="5677353" y="3335893"/>
            <a:ext cx="446230" cy="5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F514738-06F8-92D7-0D34-F875E9C61AFF}"/>
              </a:ext>
            </a:extLst>
          </p:cNvPr>
          <p:cNvSpPr>
            <a:spLocks noGrp="1"/>
          </p:cNvSpPr>
          <p:nvPr>
            <p:ph type="title"/>
          </p:nvPr>
        </p:nvSpPr>
        <p:spPr/>
        <p:txBody>
          <a:bodyPr>
            <a:normAutofit/>
          </a:bodyPr>
          <a:lstStyle/>
          <a:p>
            <a:r>
              <a:rPr lang="en-GB" sz="2000" dirty="0"/>
              <a:t>Steps need to follow to prepare a model in order to detect mortality caused by cardiovascular disease</a:t>
            </a:r>
            <a:endParaRPr lang="en-US" sz="2000" dirty="0"/>
          </a:p>
        </p:txBody>
      </p:sp>
      <p:sp>
        <p:nvSpPr>
          <p:cNvPr id="10" name="Parallelogram 9">
            <a:extLst>
              <a:ext uri="{FF2B5EF4-FFF2-40B4-BE49-F238E27FC236}">
                <a16:creationId xmlns:a16="http://schemas.microsoft.com/office/drawing/2014/main" id="{3DCB433C-66D1-D525-D1E3-4DDB36B7B358}"/>
              </a:ext>
            </a:extLst>
          </p:cNvPr>
          <p:cNvSpPr/>
          <p:nvPr/>
        </p:nvSpPr>
        <p:spPr>
          <a:xfrm>
            <a:off x="700045" y="2479516"/>
            <a:ext cx="1157865" cy="419102"/>
          </a:xfrm>
          <a:prstGeom prst="parallelogram">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dirty="0">
                <a:solidFill>
                  <a:schemeClr val="tx1"/>
                </a:solidFill>
              </a:rPr>
              <a:t>1. Get Data from CSV file</a:t>
            </a:r>
            <a:endParaRPr lang="en-US" sz="800" b="1" dirty="0">
              <a:solidFill>
                <a:schemeClr val="tx1"/>
              </a:solidFill>
            </a:endParaRPr>
          </a:p>
        </p:txBody>
      </p:sp>
      <p:sp>
        <p:nvSpPr>
          <p:cNvPr id="11" name="Parallelogram 10">
            <a:extLst>
              <a:ext uri="{FF2B5EF4-FFF2-40B4-BE49-F238E27FC236}">
                <a16:creationId xmlns:a16="http://schemas.microsoft.com/office/drawing/2014/main" id="{A96D4CAB-C18A-AD5F-902A-612DAED075B4}"/>
              </a:ext>
            </a:extLst>
          </p:cNvPr>
          <p:cNvSpPr/>
          <p:nvPr/>
        </p:nvSpPr>
        <p:spPr>
          <a:xfrm>
            <a:off x="646566" y="3406385"/>
            <a:ext cx="1157864" cy="438943"/>
          </a:xfrm>
          <a:prstGeom prst="parallelogram">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dirty="0">
                <a:solidFill>
                  <a:schemeClr val="tx1"/>
                </a:solidFill>
              </a:rPr>
              <a:t>2. EDA (Exploratory data analysis)</a:t>
            </a:r>
            <a:endParaRPr lang="en-US" sz="800" b="1" dirty="0">
              <a:solidFill>
                <a:schemeClr val="tx1"/>
              </a:solidFill>
            </a:endParaRPr>
          </a:p>
        </p:txBody>
      </p:sp>
      <p:cxnSp>
        <p:nvCxnSpPr>
          <p:cNvPr id="19" name="Straight Arrow Connector 18">
            <a:extLst>
              <a:ext uri="{FF2B5EF4-FFF2-40B4-BE49-F238E27FC236}">
                <a16:creationId xmlns:a16="http://schemas.microsoft.com/office/drawing/2014/main" id="{27E1EA9B-F9F3-E69A-BA17-E4B36AAB771F}"/>
              </a:ext>
            </a:extLst>
          </p:cNvPr>
          <p:cNvCxnSpPr>
            <a:cxnSpLocks/>
            <a:stCxn id="10" idx="4"/>
            <a:endCxn id="11" idx="1"/>
          </p:cNvCxnSpPr>
          <p:nvPr/>
        </p:nvCxnSpPr>
        <p:spPr>
          <a:xfrm>
            <a:off x="1278978" y="2898618"/>
            <a:ext cx="1388" cy="507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Parallelogram 20">
            <a:extLst>
              <a:ext uri="{FF2B5EF4-FFF2-40B4-BE49-F238E27FC236}">
                <a16:creationId xmlns:a16="http://schemas.microsoft.com/office/drawing/2014/main" id="{94A54B60-9714-775E-0719-06F6FEFE9ED3}"/>
              </a:ext>
            </a:extLst>
          </p:cNvPr>
          <p:cNvSpPr/>
          <p:nvPr/>
        </p:nvSpPr>
        <p:spPr>
          <a:xfrm>
            <a:off x="1944983" y="3397554"/>
            <a:ext cx="1066694" cy="461914"/>
          </a:xfrm>
          <a:prstGeom prst="parallelogram">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dirty="0">
                <a:solidFill>
                  <a:schemeClr val="tx1"/>
                </a:solidFill>
              </a:rPr>
              <a:t>3. Split Data</a:t>
            </a:r>
            <a:endParaRPr lang="en-US" sz="800" b="1" dirty="0">
              <a:solidFill>
                <a:schemeClr val="tx1"/>
              </a:solidFill>
            </a:endParaRPr>
          </a:p>
        </p:txBody>
      </p:sp>
      <p:sp>
        <p:nvSpPr>
          <p:cNvPr id="23" name="Rectangle: Rounded Corners 22">
            <a:extLst>
              <a:ext uri="{FF2B5EF4-FFF2-40B4-BE49-F238E27FC236}">
                <a16:creationId xmlns:a16="http://schemas.microsoft.com/office/drawing/2014/main" id="{06ABE3CC-305A-C1F0-9AD9-DA8A4499C20C}"/>
              </a:ext>
            </a:extLst>
          </p:cNvPr>
          <p:cNvSpPr/>
          <p:nvPr/>
        </p:nvSpPr>
        <p:spPr>
          <a:xfrm>
            <a:off x="3211380" y="3140393"/>
            <a:ext cx="1108824" cy="408585"/>
          </a:xfrm>
          <a:prstGeom prst="roundRect">
            <a:avLst/>
          </a:prstGeom>
          <a:blipFill>
            <a:blip r:embed="rId3"/>
            <a:tile tx="0" ty="0" sx="100000" sy="100000" flip="none" algn="tl"/>
          </a:blipFill>
          <a:ln>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dirty="0">
                <a:solidFill>
                  <a:schemeClr val="bg1"/>
                </a:solidFill>
              </a:rPr>
              <a:t>3.1 Train Data (80 %)</a:t>
            </a:r>
            <a:endParaRPr lang="en-US" sz="800" b="1" dirty="0">
              <a:solidFill>
                <a:schemeClr val="bg1"/>
              </a:solidFill>
            </a:endParaRPr>
          </a:p>
        </p:txBody>
      </p:sp>
      <p:sp>
        <p:nvSpPr>
          <p:cNvPr id="24" name="Rectangle: Rounded Corners 23">
            <a:extLst>
              <a:ext uri="{FF2B5EF4-FFF2-40B4-BE49-F238E27FC236}">
                <a16:creationId xmlns:a16="http://schemas.microsoft.com/office/drawing/2014/main" id="{643E3402-2AF6-F2AF-9050-BE48673AC28E}"/>
              </a:ext>
            </a:extLst>
          </p:cNvPr>
          <p:cNvSpPr/>
          <p:nvPr/>
        </p:nvSpPr>
        <p:spPr>
          <a:xfrm>
            <a:off x="3220631" y="3773422"/>
            <a:ext cx="1108824" cy="403891"/>
          </a:xfrm>
          <a:prstGeom prst="roundRect">
            <a:avLst/>
          </a:prstGeom>
          <a:blipFill>
            <a:blip r:embed="rId3"/>
            <a:tile tx="0" ty="0" sx="100000" sy="100000" flip="none" algn="tl"/>
          </a:blipFill>
          <a:ln>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dirty="0">
                <a:solidFill>
                  <a:schemeClr val="bg1"/>
                </a:solidFill>
              </a:rPr>
              <a:t>3.2 Test Data (20 %)</a:t>
            </a:r>
            <a:endParaRPr lang="en-US" sz="800" b="1" dirty="0">
              <a:solidFill>
                <a:schemeClr val="bg1"/>
              </a:solidFill>
            </a:endParaRPr>
          </a:p>
        </p:txBody>
      </p:sp>
      <p:sp>
        <p:nvSpPr>
          <p:cNvPr id="25" name="Flowchart: Decision 24">
            <a:extLst>
              <a:ext uri="{FF2B5EF4-FFF2-40B4-BE49-F238E27FC236}">
                <a16:creationId xmlns:a16="http://schemas.microsoft.com/office/drawing/2014/main" id="{E79FCF1F-46F2-170F-65D8-07FF943B79FE}"/>
              </a:ext>
            </a:extLst>
          </p:cNvPr>
          <p:cNvSpPr/>
          <p:nvPr/>
        </p:nvSpPr>
        <p:spPr>
          <a:xfrm>
            <a:off x="4663499" y="3000143"/>
            <a:ext cx="1009264" cy="688383"/>
          </a:xfrm>
          <a:prstGeom prst="flowChartDecision">
            <a:avLst/>
          </a:prstGeom>
          <a:gradFill>
            <a:gsLst>
              <a:gs pos="39000">
                <a:srgbClr val="FFFF00"/>
              </a:gs>
              <a:gs pos="83000">
                <a:schemeClr val="accent2">
                  <a:lumMod val="45000"/>
                  <a:lumOff val="55000"/>
                </a:schemeClr>
              </a:gs>
              <a:gs pos="100000">
                <a:schemeClr val="accent2">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a:solidFill>
                  <a:schemeClr val="tx1"/>
                </a:solidFill>
              </a:rPr>
              <a:t>Data is Historical/</a:t>
            </a:r>
            <a:r>
              <a:rPr lang="en-GB" sz="600" b="1" dirty="0" err="1">
                <a:solidFill>
                  <a:schemeClr val="tx1"/>
                </a:solidFill>
              </a:rPr>
              <a:t>labeled</a:t>
            </a:r>
            <a:r>
              <a:rPr lang="en-GB" sz="600" b="1" dirty="0">
                <a:solidFill>
                  <a:schemeClr val="tx1"/>
                </a:solidFill>
              </a:rPr>
              <a:t>?</a:t>
            </a:r>
            <a:endParaRPr lang="en-US" sz="600" b="1" dirty="0">
              <a:solidFill>
                <a:schemeClr val="tx1"/>
              </a:solidFill>
            </a:endParaRPr>
          </a:p>
        </p:txBody>
      </p:sp>
      <p:sp>
        <p:nvSpPr>
          <p:cNvPr id="29" name="Rectangle: Rounded Corners 28">
            <a:extLst>
              <a:ext uri="{FF2B5EF4-FFF2-40B4-BE49-F238E27FC236}">
                <a16:creationId xmlns:a16="http://schemas.microsoft.com/office/drawing/2014/main" id="{97026059-39B0-67D6-E907-28CE65252682}"/>
              </a:ext>
            </a:extLst>
          </p:cNvPr>
          <p:cNvSpPr/>
          <p:nvPr/>
        </p:nvSpPr>
        <p:spPr>
          <a:xfrm>
            <a:off x="4560064" y="1920730"/>
            <a:ext cx="1213841" cy="500528"/>
          </a:xfrm>
          <a:prstGeom prst="roundRect">
            <a:avLst/>
          </a:prstGeom>
          <a:blipFill>
            <a:blip r:embed="rId3"/>
            <a:tile tx="0" ty="0" sx="100000" sy="100000" flip="none" algn="tl"/>
          </a:blipFill>
          <a:ln>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dirty="0">
                <a:solidFill>
                  <a:schemeClr val="bg1"/>
                </a:solidFill>
              </a:rPr>
              <a:t>4.2 Unsupervised or Reinforcement Learning</a:t>
            </a:r>
            <a:endParaRPr lang="en-US" sz="800" b="1" dirty="0">
              <a:solidFill>
                <a:schemeClr val="bg1"/>
              </a:solidFill>
            </a:endParaRPr>
          </a:p>
        </p:txBody>
      </p:sp>
      <p:sp>
        <p:nvSpPr>
          <p:cNvPr id="34" name="Parallelogram 33">
            <a:extLst>
              <a:ext uri="{FF2B5EF4-FFF2-40B4-BE49-F238E27FC236}">
                <a16:creationId xmlns:a16="http://schemas.microsoft.com/office/drawing/2014/main" id="{B9D4FB81-260A-2207-704E-72B74C9FC193}"/>
              </a:ext>
            </a:extLst>
          </p:cNvPr>
          <p:cNvSpPr/>
          <p:nvPr/>
        </p:nvSpPr>
        <p:spPr>
          <a:xfrm>
            <a:off x="8764950" y="3076994"/>
            <a:ext cx="1101081" cy="459015"/>
          </a:xfrm>
          <a:prstGeom prst="parallelogram">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dirty="0">
                <a:solidFill>
                  <a:schemeClr val="tx1"/>
                </a:solidFill>
              </a:rPr>
              <a:t>6. Classification</a:t>
            </a:r>
            <a:endParaRPr lang="en-US" sz="800" b="1" dirty="0">
              <a:solidFill>
                <a:schemeClr val="tx1"/>
              </a:solidFill>
            </a:endParaRPr>
          </a:p>
        </p:txBody>
      </p:sp>
      <p:sp>
        <p:nvSpPr>
          <p:cNvPr id="35" name="Parallelogram 34">
            <a:extLst>
              <a:ext uri="{FF2B5EF4-FFF2-40B4-BE49-F238E27FC236}">
                <a16:creationId xmlns:a16="http://schemas.microsoft.com/office/drawing/2014/main" id="{1A01A004-4E45-7E4B-AAF0-DFA817EC0192}"/>
              </a:ext>
            </a:extLst>
          </p:cNvPr>
          <p:cNvSpPr/>
          <p:nvPr/>
        </p:nvSpPr>
        <p:spPr>
          <a:xfrm>
            <a:off x="7372081" y="2007256"/>
            <a:ext cx="1151406" cy="353486"/>
          </a:xfrm>
          <a:prstGeom prst="parallelogram">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dirty="0">
                <a:solidFill>
                  <a:schemeClr val="tx1"/>
                </a:solidFill>
              </a:rPr>
              <a:t>5. Regression</a:t>
            </a:r>
            <a:endParaRPr lang="en-US" sz="800" b="1" dirty="0">
              <a:solidFill>
                <a:schemeClr val="tx1"/>
              </a:solidFill>
            </a:endParaRPr>
          </a:p>
        </p:txBody>
      </p:sp>
      <p:sp>
        <p:nvSpPr>
          <p:cNvPr id="37" name="Parallelogram 36">
            <a:extLst>
              <a:ext uri="{FF2B5EF4-FFF2-40B4-BE49-F238E27FC236}">
                <a16:creationId xmlns:a16="http://schemas.microsoft.com/office/drawing/2014/main" id="{69B458FC-BCD8-4F8D-FD38-DE2FBB3C3367}"/>
              </a:ext>
            </a:extLst>
          </p:cNvPr>
          <p:cNvSpPr/>
          <p:nvPr/>
        </p:nvSpPr>
        <p:spPr>
          <a:xfrm>
            <a:off x="9875670" y="3987920"/>
            <a:ext cx="1406345" cy="628615"/>
          </a:xfrm>
          <a:prstGeom prst="parallelogram">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dirty="0">
                <a:solidFill>
                  <a:schemeClr val="tx1"/>
                </a:solidFill>
              </a:rPr>
              <a:t>8. Test Model with  Test data (20%)</a:t>
            </a:r>
            <a:endParaRPr lang="en-US" sz="800" b="1" dirty="0">
              <a:solidFill>
                <a:schemeClr val="tx1"/>
              </a:solidFill>
            </a:endParaRPr>
          </a:p>
        </p:txBody>
      </p:sp>
      <p:sp>
        <p:nvSpPr>
          <p:cNvPr id="3" name="Parallelogram 2">
            <a:extLst>
              <a:ext uri="{FF2B5EF4-FFF2-40B4-BE49-F238E27FC236}">
                <a16:creationId xmlns:a16="http://schemas.microsoft.com/office/drawing/2014/main" id="{AE52B59A-69FF-47FD-4A70-290CDC1BC2B8}"/>
              </a:ext>
            </a:extLst>
          </p:cNvPr>
          <p:cNvSpPr/>
          <p:nvPr/>
        </p:nvSpPr>
        <p:spPr>
          <a:xfrm>
            <a:off x="9881987" y="2841476"/>
            <a:ext cx="1468374" cy="930050"/>
          </a:xfrm>
          <a:prstGeom prst="parallelogram">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dirty="0">
                <a:solidFill>
                  <a:schemeClr val="tx1"/>
                </a:solidFill>
              </a:rPr>
              <a:t>7. Train the model with Training data (80 %) &amp; suitable ML algorithms. Example: (Random Forest, KNN, Decision tree, etc..)</a:t>
            </a:r>
            <a:endParaRPr lang="en-US" sz="800" b="1" dirty="0">
              <a:solidFill>
                <a:schemeClr val="tx1"/>
              </a:solidFill>
            </a:endParaRPr>
          </a:p>
        </p:txBody>
      </p:sp>
      <p:cxnSp>
        <p:nvCxnSpPr>
          <p:cNvPr id="5" name="Straight Arrow Connector 4">
            <a:extLst>
              <a:ext uri="{FF2B5EF4-FFF2-40B4-BE49-F238E27FC236}">
                <a16:creationId xmlns:a16="http://schemas.microsoft.com/office/drawing/2014/main" id="{016D8186-6DC5-7C18-7556-65FDD9BF8FFE}"/>
              </a:ext>
            </a:extLst>
          </p:cNvPr>
          <p:cNvCxnSpPr>
            <a:cxnSpLocks/>
            <a:stCxn id="11" idx="2"/>
            <a:endCxn id="21" idx="5"/>
          </p:cNvCxnSpPr>
          <p:nvPr/>
        </p:nvCxnSpPr>
        <p:spPr>
          <a:xfrm>
            <a:off x="1749562" y="3625857"/>
            <a:ext cx="253160" cy="2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038DA48-C21B-A216-D9EC-891E7423D04F}"/>
              </a:ext>
            </a:extLst>
          </p:cNvPr>
          <p:cNvCxnSpPr>
            <a:cxnSpLocks/>
          </p:cNvCxnSpPr>
          <p:nvPr/>
        </p:nvCxnSpPr>
        <p:spPr>
          <a:xfrm>
            <a:off x="3009296" y="3438960"/>
            <a:ext cx="2014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DD5C705-2626-E02C-A66A-418C46BDD839}"/>
              </a:ext>
            </a:extLst>
          </p:cNvPr>
          <p:cNvCxnSpPr>
            <a:cxnSpLocks/>
          </p:cNvCxnSpPr>
          <p:nvPr/>
        </p:nvCxnSpPr>
        <p:spPr>
          <a:xfrm>
            <a:off x="2895600" y="3835167"/>
            <a:ext cx="3297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2464E7-F804-3E0E-8C2B-0733B2F70863}"/>
              </a:ext>
            </a:extLst>
          </p:cNvPr>
          <p:cNvCxnSpPr>
            <a:cxnSpLocks/>
            <a:stCxn id="23" idx="3"/>
            <a:endCxn id="25" idx="1"/>
          </p:cNvCxnSpPr>
          <p:nvPr/>
        </p:nvCxnSpPr>
        <p:spPr>
          <a:xfrm flipV="1">
            <a:off x="4320204" y="3344335"/>
            <a:ext cx="343295" cy="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70F40DD-4DD6-E7EC-93D2-454377F99FA6}"/>
              </a:ext>
            </a:extLst>
          </p:cNvPr>
          <p:cNvCxnSpPr>
            <a:cxnSpLocks/>
          </p:cNvCxnSpPr>
          <p:nvPr/>
        </p:nvCxnSpPr>
        <p:spPr>
          <a:xfrm flipV="1">
            <a:off x="4286183" y="4067962"/>
            <a:ext cx="5718877" cy="261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EFFEFD9-AA6C-A37F-EC7C-33A6E06414ED}"/>
              </a:ext>
            </a:extLst>
          </p:cNvPr>
          <p:cNvCxnSpPr>
            <a:cxnSpLocks/>
          </p:cNvCxnSpPr>
          <p:nvPr/>
        </p:nvCxnSpPr>
        <p:spPr>
          <a:xfrm>
            <a:off x="10561576" y="3771426"/>
            <a:ext cx="0" cy="208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2E46A98-D48A-DDFA-A304-753DE492F243}"/>
              </a:ext>
            </a:extLst>
          </p:cNvPr>
          <p:cNvCxnSpPr>
            <a:cxnSpLocks/>
            <a:stCxn id="34" idx="2"/>
          </p:cNvCxnSpPr>
          <p:nvPr/>
        </p:nvCxnSpPr>
        <p:spPr>
          <a:xfrm flipV="1">
            <a:off x="9808654" y="3306501"/>
            <a:ext cx="19640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972EB51-D247-6044-6990-2D857A05B582}"/>
              </a:ext>
            </a:extLst>
          </p:cNvPr>
          <p:cNvCxnSpPr>
            <a:cxnSpLocks/>
          </p:cNvCxnSpPr>
          <p:nvPr/>
        </p:nvCxnSpPr>
        <p:spPr>
          <a:xfrm>
            <a:off x="7220881" y="3306502"/>
            <a:ext cx="2071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EAFB98E3-526F-7A4A-27CE-04670770AC08}"/>
              </a:ext>
            </a:extLst>
          </p:cNvPr>
          <p:cNvCxnSpPr>
            <a:cxnSpLocks/>
            <a:stCxn id="25" idx="0"/>
            <a:endCxn id="29" idx="2"/>
          </p:cNvCxnSpPr>
          <p:nvPr/>
        </p:nvCxnSpPr>
        <p:spPr>
          <a:xfrm flipH="1" flipV="1">
            <a:off x="5166985" y="2421258"/>
            <a:ext cx="1146" cy="578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701C1178-2BBB-AA08-6C7D-418C1BE0A3CA}"/>
              </a:ext>
            </a:extLst>
          </p:cNvPr>
          <p:cNvCxnSpPr>
            <a:cxnSpLocks/>
            <a:stCxn id="37" idx="4"/>
            <a:endCxn id="95" idx="0"/>
          </p:cNvCxnSpPr>
          <p:nvPr/>
        </p:nvCxnSpPr>
        <p:spPr>
          <a:xfrm>
            <a:off x="10578843" y="4616535"/>
            <a:ext cx="8679" cy="406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8F0C3455-C45C-83AA-5BB8-CF3F931A7F4C}"/>
              </a:ext>
            </a:extLst>
          </p:cNvPr>
          <p:cNvSpPr txBox="1"/>
          <p:nvPr/>
        </p:nvSpPr>
        <p:spPr>
          <a:xfrm>
            <a:off x="4943475" y="2689161"/>
            <a:ext cx="306790" cy="200055"/>
          </a:xfrm>
          <a:prstGeom prst="rect">
            <a:avLst/>
          </a:prstGeom>
          <a:noFill/>
          <a:ln>
            <a:noFill/>
          </a:ln>
        </p:spPr>
        <p:txBody>
          <a:bodyPr wrap="square" rtlCol="0">
            <a:spAutoFit/>
          </a:bodyPr>
          <a:lstStyle/>
          <a:p>
            <a:pPr algn="ctr"/>
            <a:r>
              <a:rPr lang="en-GB" sz="700" b="1" dirty="0">
                <a:solidFill>
                  <a:srgbClr val="FF0000"/>
                </a:solidFill>
              </a:rPr>
              <a:t>NO</a:t>
            </a:r>
            <a:endParaRPr lang="en-US" sz="700" b="1" dirty="0">
              <a:solidFill>
                <a:srgbClr val="FF0000"/>
              </a:solidFill>
            </a:endParaRPr>
          </a:p>
        </p:txBody>
      </p:sp>
      <p:sp>
        <p:nvSpPr>
          <p:cNvPr id="92" name="TextBox 91">
            <a:extLst>
              <a:ext uri="{FF2B5EF4-FFF2-40B4-BE49-F238E27FC236}">
                <a16:creationId xmlns:a16="http://schemas.microsoft.com/office/drawing/2014/main" id="{503E53FB-84D0-E201-BD37-210297BA0528}"/>
              </a:ext>
            </a:extLst>
          </p:cNvPr>
          <p:cNvSpPr txBox="1"/>
          <p:nvPr/>
        </p:nvSpPr>
        <p:spPr>
          <a:xfrm>
            <a:off x="5666094" y="3306502"/>
            <a:ext cx="354402" cy="200055"/>
          </a:xfrm>
          <a:prstGeom prst="rect">
            <a:avLst/>
          </a:prstGeom>
          <a:noFill/>
          <a:ln>
            <a:noFill/>
          </a:ln>
        </p:spPr>
        <p:txBody>
          <a:bodyPr wrap="square" rtlCol="0">
            <a:spAutoFit/>
          </a:bodyPr>
          <a:lstStyle/>
          <a:p>
            <a:pPr algn="ctr"/>
            <a:r>
              <a:rPr lang="en-GB" sz="700" b="1" dirty="0">
                <a:solidFill>
                  <a:srgbClr val="00B050"/>
                </a:solidFill>
              </a:rPr>
              <a:t>YES</a:t>
            </a:r>
            <a:endParaRPr lang="en-US" sz="700" b="1" dirty="0">
              <a:solidFill>
                <a:srgbClr val="00B050"/>
              </a:solidFill>
            </a:endParaRPr>
          </a:p>
        </p:txBody>
      </p:sp>
      <p:sp>
        <p:nvSpPr>
          <p:cNvPr id="95" name="Parallelogram 94">
            <a:extLst>
              <a:ext uri="{FF2B5EF4-FFF2-40B4-BE49-F238E27FC236}">
                <a16:creationId xmlns:a16="http://schemas.microsoft.com/office/drawing/2014/main" id="{F36247D4-3C06-1A61-7B85-F6EBA6A5CB28}"/>
              </a:ext>
            </a:extLst>
          </p:cNvPr>
          <p:cNvSpPr/>
          <p:nvPr/>
        </p:nvSpPr>
        <p:spPr>
          <a:xfrm>
            <a:off x="9893028" y="5023390"/>
            <a:ext cx="1388988" cy="490692"/>
          </a:xfrm>
          <a:prstGeom prst="parallelogram">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dirty="0">
                <a:solidFill>
                  <a:schemeClr val="tx1"/>
                </a:solidFill>
              </a:rPr>
              <a:t>9. Evaluate model performance</a:t>
            </a:r>
            <a:endParaRPr lang="en-US" sz="800" b="1" dirty="0">
              <a:solidFill>
                <a:schemeClr val="tx1"/>
              </a:solidFill>
            </a:endParaRPr>
          </a:p>
        </p:txBody>
      </p:sp>
      <p:sp>
        <p:nvSpPr>
          <p:cNvPr id="96" name="Rectangle: Rounded Corners 95">
            <a:extLst>
              <a:ext uri="{FF2B5EF4-FFF2-40B4-BE49-F238E27FC236}">
                <a16:creationId xmlns:a16="http://schemas.microsoft.com/office/drawing/2014/main" id="{4F9EC28C-6D6F-CF11-805F-9FCA1BA58134}"/>
              </a:ext>
            </a:extLst>
          </p:cNvPr>
          <p:cNvSpPr/>
          <p:nvPr/>
        </p:nvSpPr>
        <p:spPr>
          <a:xfrm>
            <a:off x="8006512" y="4802891"/>
            <a:ext cx="1218347" cy="387927"/>
          </a:xfrm>
          <a:prstGeom prst="roundRect">
            <a:avLst/>
          </a:prstGeom>
          <a:solidFill>
            <a:schemeClr val="accent2">
              <a:lumMod val="75000"/>
            </a:schemeClr>
          </a:solidFill>
          <a:ln>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dirty="0">
                <a:solidFill>
                  <a:schemeClr val="bg1"/>
                </a:solidFill>
              </a:rPr>
              <a:t>9.1 Classification</a:t>
            </a:r>
            <a:endParaRPr lang="en-US" sz="800" b="1" dirty="0">
              <a:solidFill>
                <a:schemeClr val="bg1"/>
              </a:solidFill>
            </a:endParaRPr>
          </a:p>
        </p:txBody>
      </p:sp>
      <p:sp>
        <p:nvSpPr>
          <p:cNvPr id="97" name="Rectangle: Rounded Corners 96">
            <a:extLst>
              <a:ext uri="{FF2B5EF4-FFF2-40B4-BE49-F238E27FC236}">
                <a16:creationId xmlns:a16="http://schemas.microsoft.com/office/drawing/2014/main" id="{3A58A22E-10A1-9790-3371-2EDBA9279742}"/>
              </a:ext>
            </a:extLst>
          </p:cNvPr>
          <p:cNvSpPr/>
          <p:nvPr/>
        </p:nvSpPr>
        <p:spPr>
          <a:xfrm>
            <a:off x="8000406" y="5340242"/>
            <a:ext cx="1234564" cy="387927"/>
          </a:xfrm>
          <a:prstGeom prst="roundRect">
            <a:avLst/>
          </a:prstGeom>
          <a:solidFill>
            <a:schemeClr val="accent2">
              <a:lumMod val="75000"/>
            </a:schemeClr>
          </a:solidFill>
          <a:ln>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dirty="0">
                <a:solidFill>
                  <a:schemeClr val="bg1"/>
                </a:solidFill>
              </a:rPr>
              <a:t>9.2 Regression</a:t>
            </a:r>
            <a:endParaRPr lang="en-US" sz="800" b="1" dirty="0">
              <a:solidFill>
                <a:schemeClr val="bg1"/>
              </a:solidFill>
            </a:endParaRPr>
          </a:p>
        </p:txBody>
      </p:sp>
      <p:cxnSp>
        <p:nvCxnSpPr>
          <p:cNvPr id="110" name="Straight Arrow Connector 109">
            <a:extLst>
              <a:ext uri="{FF2B5EF4-FFF2-40B4-BE49-F238E27FC236}">
                <a16:creationId xmlns:a16="http://schemas.microsoft.com/office/drawing/2014/main" id="{A0192384-C4CC-67E2-043E-BFE3A2DE187C}"/>
              </a:ext>
            </a:extLst>
          </p:cNvPr>
          <p:cNvCxnSpPr>
            <a:cxnSpLocks/>
          </p:cNvCxnSpPr>
          <p:nvPr/>
        </p:nvCxnSpPr>
        <p:spPr>
          <a:xfrm flipH="1">
            <a:off x="7479676" y="5007992"/>
            <a:ext cx="5326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7311C0F2-E175-828C-C2B6-7AB5CF39981F}"/>
              </a:ext>
            </a:extLst>
          </p:cNvPr>
          <p:cNvSpPr txBox="1"/>
          <p:nvPr/>
        </p:nvSpPr>
        <p:spPr>
          <a:xfrm>
            <a:off x="7872846" y="4468223"/>
            <a:ext cx="1488809" cy="307777"/>
          </a:xfrm>
          <a:prstGeom prst="rect">
            <a:avLst/>
          </a:prstGeom>
          <a:noFill/>
        </p:spPr>
        <p:txBody>
          <a:bodyPr wrap="square" rtlCol="0">
            <a:spAutoFit/>
          </a:bodyPr>
          <a:lstStyle/>
          <a:p>
            <a:pPr algn="ctr"/>
            <a:r>
              <a:rPr lang="en-GB" sz="700" b="1" i="1" dirty="0">
                <a:solidFill>
                  <a:srgbClr val="06BAA9"/>
                </a:solidFill>
              </a:rPr>
              <a:t>Accuracy, Precision, confusion matrix, f1 score, ROC curve</a:t>
            </a:r>
            <a:endParaRPr lang="en-US" sz="700" b="1" i="1" dirty="0">
              <a:solidFill>
                <a:srgbClr val="06BAA9"/>
              </a:solidFill>
            </a:endParaRPr>
          </a:p>
        </p:txBody>
      </p:sp>
      <p:sp>
        <p:nvSpPr>
          <p:cNvPr id="140" name="TextBox 139">
            <a:extLst>
              <a:ext uri="{FF2B5EF4-FFF2-40B4-BE49-F238E27FC236}">
                <a16:creationId xmlns:a16="http://schemas.microsoft.com/office/drawing/2014/main" id="{483EE53B-2BE1-D04A-9D2C-660D3FD5D3B6}"/>
              </a:ext>
            </a:extLst>
          </p:cNvPr>
          <p:cNvSpPr txBox="1"/>
          <p:nvPr/>
        </p:nvSpPr>
        <p:spPr>
          <a:xfrm>
            <a:off x="8088795" y="5728169"/>
            <a:ext cx="990154" cy="200055"/>
          </a:xfrm>
          <a:prstGeom prst="rect">
            <a:avLst/>
          </a:prstGeom>
          <a:noFill/>
        </p:spPr>
        <p:txBody>
          <a:bodyPr wrap="square" rtlCol="0">
            <a:spAutoFit/>
          </a:bodyPr>
          <a:lstStyle/>
          <a:p>
            <a:r>
              <a:rPr lang="en-GB" sz="700" b="1" i="1" dirty="0">
                <a:solidFill>
                  <a:srgbClr val="06BAA9"/>
                </a:solidFill>
              </a:rPr>
              <a:t>R-Square, RMSE, MSE</a:t>
            </a:r>
            <a:endParaRPr lang="en-US" sz="700" b="1" i="1" dirty="0">
              <a:solidFill>
                <a:srgbClr val="06BAA9"/>
              </a:solidFill>
            </a:endParaRPr>
          </a:p>
        </p:txBody>
      </p:sp>
      <p:sp>
        <p:nvSpPr>
          <p:cNvPr id="147" name="Dodecagon 146">
            <a:extLst>
              <a:ext uri="{FF2B5EF4-FFF2-40B4-BE49-F238E27FC236}">
                <a16:creationId xmlns:a16="http://schemas.microsoft.com/office/drawing/2014/main" id="{A2FE5DC4-B0BA-864E-C7FA-129C428E7F2C}"/>
              </a:ext>
            </a:extLst>
          </p:cNvPr>
          <p:cNvSpPr/>
          <p:nvPr/>
        </p:nvSpPr>
        <p:spPr>
          <a:xfrm>
            <a:off x="1025250" y="4647475"/>
            <a:ext cx="2439807" cy="1731376"/>
          </a:xfrm>
          <a:prstGeom prst="dodecagon">
            <a:avLst/>
          </a:prstGeom>
          <a:pattFill prst="pct5">
            <a:fgClr>
              <a:schemeClr val="accent1"/>
            </a:fgClr>
            <a:bgClr>
              <a:schemeClr val="bg1"/>
            </a:bgClr>
          </a:pattFill>
        </p:spPr>
        <p:style>
          <a:lnRef idx="1">
            <a:schemeClr val="dk1"/>
          </a:lnRef>
          <a:fillRef idx="2">
            <a:schemeClr val="dk1"/>
          </a:fillRef>
          <a:effectRef idx="1">
            <a:schemeClr val="dk1"/>
          </a:effectRef>
          <a:fontRef idx="minor">
            <a:schemeClr val="dk1"/>
          </a:fontRef>
        </p:style>
        <p:txBody>
          <a:bodyPr rtlCol="0" anchor="ctr"/>
          <a:lstStyle/>
          <a:p>
            <a:pPr algn="ctr"/>
            <a:r>
              <a:rPr lang="en-GB" sz="1200" i="1" dirty="0">
                <a:highlight>
                  <a:srgbClr val="2CF8E5"/>
                </a:highlight>
              </a:rPr>
              <a:t>Further section of this document will explain the meaning of each box header in relation to its number</a:t>
            </a:r>
            <a:r>
              <a:rPr lang="en-GB" sz="1400" i="1" dirty="0">
                <a:highlight>
                  <a:srgbClr val="2CF8E5"/>
                </a:highlight>
              </a:rPr>
              <a:t>.</a:t>
            </a:r>
            <a:endParaRPr lang="en-US" sz="1400" i="1" dirty="0">
              <a:highlight>
                <a:srgbClr val="2CF8E5"/>
              </a:highlight>
            </a:endParaRPr>
          </a:p>
        </p:txBody>
      </p:sp>
      <p:pic>
        <p:nvPicPr>
          <p:cNvPr id="12" name="Picture 11" descr="A picture containing text, clipart&#10;&#10;Description automatically generated">
            <a:extLst>
              <a:ext uri="{FF2B5EF4-FFF2-40B4-BE49-F238E27FC236}">
                <a16:creationId xmlns:a16="http://schemas.microsoft.com/office/drawing/2014/main" id="{13E11B0D-99FA-FAE0-6516-61CEED05F7BD}"/>
              </a:ext>
            </a:extLst>
          </p:cNvPr>
          <p:cNvPicPr>
            <a:picLocks noChangeAspect="1"/>
          </p:cNvPicPr>
          <p:nvPr/>
        </p:nvPicPr>
        <p:blipFill>
          <a:blip r:embed="rId4"/>
          <a:stretch>
            <a:fillRect/>
          </a:stretch>
        </p:blipFill>
        <p:spPr>
          <a:xfrm>
            <a:off x="4704532" y="4811955"/>
            <a:ext cx="937568" cy="88548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8" name="TextBox 17">
            <a:extLst>
              <a:ext uri="{FF2B5EF4-FFF2-40B4-BE49-F238E27FC236}">
                <a16:creationId xmlns:a16="http://schemas.microsoft.com/office/drawing/2014/main" id="{4D037191-5D21-C4E1-3AF5-051BA18423AA}"/>
              </a:ext>
            </a:extLst>
          </p:cNvPr>
          <p:cNvSpPr txBox="1"/>
          <p:nvPr/>
        </p:nvSpPr>
        <p:spPr>
          <a:xfrm>
            <a:off x="8306227" y="3286263"/>
            <a:ext cx="456247" cy="200055"/>
          </a:xfrm>
          <a:prstGeom prst="rect">
            <a:avLst/>
          </a:prstGeom>
          <a:noFill/>
          <a:ln>
            <a:noFill/>
          </a:ln>
        </p:spPr>
        <p:txBody>
          <a:bodyPr wrap="square" rtlCol="0">
            <a:spAutoFit/>
          </a:bodyPr>
          <a:lstStyle/>
          <a:p>
            <a:pPr algn="ctr"/>
            <a:r>
              <a:rPr lang="en-GB" sz="700" b="1" dirty="0">
                <a:solidFill>
                  <a:srgbClr val="00B050"/>
                </a:solidFill>
              </a:rPr>
              <a:t>YES</a:t>
            </a:r>
            <a:endParaRPr lang="en-US" sz="700" b="1" dirty="0">
              <a:solidFill>
                <a:srgbClr val="00B050"/>
              </a:solidFill>
            </a:endParaRPr>
          </a:p>
        </p:txBody>
      </p:sp>
      <p:sp>
        <p:nvSpPr>
          <p:cNvPr id="20" name="TextBox 19">
            <a:extLst>
              <a:ext uri="{FF2B5EF4-FFF2-40B4-BE49-F238E27FC236}">
                <a16:creationId xmlns:a16="http://schemas.microsoft.com/office/drawing/2014/main" id="{C7CC36DE-9D5A-DB79-1312-564282144349}"/>
              </a:ext>
            </a:extLst>
          </p:cNvPr>
          <p:cNvSpPr txBox="1"/>
          <p:nvPr/>
        </p:nvSpPr>
        <p:spPr>
          <a:xfrm>
            <a:off x="7734432" y="2646356"/>
            <a:ext cx="304498" cy="200055"/>
          </a:xfrm>
          <a:prstGeom prst="rect">
            <a:avLst/>
          </a:prstGeom>
          <a:noFill/>
          <a:ln>
            <a:noFill/>
          </a:ln>
        </p:spPr>
        <p:txBody>
          <a:bodyPr wrap="square" rtlCol="0">
            <a:spAutoFit/>
          </a:bodyPr>
          <a:lstStyle/>
          <a:p>
            <a:pPr algn="ctr"/>
            <a:r>
              <a:rPr lang="en-GB" sz="700" b="1" dirty="0">
                <a:solidFill>
                  <a:srgbClr val="FF0000"/>
                </a:solidFill>
              </a:rPr>
              <a:t>NO</a:t>
            </a:r>
            <a:endParaRPr lang="en-US" sz="700" b="1" dirty="0">
              <a:solidFill>
                <a:srgbClr val="FF0000"/>
              </a:solidFill>
            </a:endParaRPr>
          </a:p>
        </p:txBody>
      </p:sp>
      <p:cxnSp>
        <p:nvCxnSpPr>
          <p:cNvPr id="40" name="Straight Arrow Connector 39">
            <a:extLst>
              <a:ext uri="{FF2B5EF4-FFF2-40B4-BE49-F238E27FC236}">
                <a16:creationId xmlns:a16="http://schemas.microsoft.com/office/drawing/2014/main" id="{6368787C-4F28-C055-F8CB-3B355766C9DE}"/>
              </a:ext>
            </a:extLst>
          </p:cNvPr>
          <p:cNvCxnSpPr>
            <a:cxnSpLocks/>
          </p:cNvCxnSpPr>
          <p:nvPr/>
        </p:nvCxnSpPr>
        <p:spPr>
          <a:xfrm flipH="1">
            <a:off x="9230658" y="5123852"/>
            <a:ext cx="7377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Parallelogram 44">
            <a:extLst>
              <a:ext uri="{FF2B5EF4-FFF2-40B4-BE49-F238E27FC236}">
                <a16:creationId xmlns:a16="http://schemas.microsoft.com/office/drawing/2014/main" id="{31226A7D-23EB-D192-15E5-1FF89DA41EE6}"/>
              </a:ext>
            </a:extLst>
          </p:cNvPr>
          <p:cNvSpPr/>
          <p:nvPr/>
        </p:nvSpPr>
        <p:spPr>
          <a:xfrm>
            <a:off x="6068558" y="4962281"/>
            <a:ext cx="1420443" cy="584733"/>
          </a:xfrm>
          <a:prstGeom prst="parallelogram">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dirty="0">
                <a:solidFill>
                  <a:schemeClr val="tx1"/>
                </a:solidFill>
              </a:rPr>
              <a:t>10. Ensemble Learning </a:t>
            </a:r>
            <a:r>
              <a:rPr lang="en-GB" sz="800" b="1" i="1" dirty="0">
                <a:solidFill>
                  <a:schemeClr val="tx1"/>
                </a:solidFill>
              </a:rPr>
              <a:t>(Optional)</a:t>
            </a:r>
            <a:endParaRPr lang="en-US" sz="800" b="1" i="1" dirty="0">
              <a:solidFill>
                <a:schemeClr val="tx1"/>
              </a:solidFill>
            </a:endParaRPr>
          </a:p>
        </p:txBody>
      </p:sp>
      <p:cxnSp>
        <p:nvCxnSpPr>
          <p:cNvPr id="50" name="Straight Arrow Connector 49">
            <a:extLst>
              <a:ext uri="{FF2B5EF4-FFF2-40B4-BE49-F238E27FC236}">
                <a16:creationId xmlns:a16="http://schemas.microsoft.com/office/drawing/2014/main" id="{346C1FC1-02F3-DBF7-32B3-BDDDD36BA3C5}"/>
              </a:ext>
            </a:extLst>
          </p:cNvPr>
          <p:cNvCxnSpPr>
            <a:cxnSpLocks/>
          </p:cNvCxnSpPr>
          <p:nvPr/>
        </p:nvCxnSpPr>
        <p:spPr>
          <a:xfrm flipH="1">
            <a:off x="5672580" y="5254696"/>
            <a:ext cx="4555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6" name="Picture 55" descr="Text&#10;&#10;Description automatically generated">
            <a:extLst>
              <a:ext uri="{FF2B5EF4-FFF2-40B4-BE49-F238E27FC236}">
                <a16:creationId xmlns:a16="http://schemas.microsoft.com/office/drawing/2014/main" id="{DCF210B2-2F52-1F5E-D40A-3D8ECB5BDF48}"/>
              </a:ext>
            </a:extLst>
          </p:cNvPr>
          <p:cNvPicPr>
            <a:picLocks noChangeAspect="1"/>
          </p:cNvPicPr>
          <p:nvPr/>
        </p:nvPicPr>
        <p:blipFill>
          <a:blip r:embed="rId5"/>
          <a:stretch>
            <a:fillRect/>
          </a:stretch>
        </p:blipFill>
        <p:spPr>
          <a:xfrm>
            <a:off x="684508" y="1457385"/>
            <a:ext cx="1119922" cy="693440"/>
          </a:xfrm>
          <a:prstGeom prst="rect">
            <a:avLst/>
          </a:prstGeom>
        </p:spPr>
      </p:pic>
      <p:cxnSp>
        <p:nvCxnSpPr>
          <p:cNvPr id="13" name="Straight Arrow Connector 12">
            <a:extLst>
              <a:ext uri="{FF2B5EF4-FFF2-40B4-BE49-F238E27FC236}">
                <a16:creationId xmlns:a16="http://schemas.microsoft.com/office/drawing/2014/main" id="{43961AB8-E4C7-657B-016F-3093C7F5E65A}"/>
              </a:ext>
            </a:extLst>
          </p:cNvPr>
          <p:cNvCxnSpPr>
            <a:cxnSpLocks/>
          </p:cNvCxnSpPr>
          <p:nvPr/>
        </p:nvCxnSpPr>
        <p:spPr>
          <a:xfrm>
            <a:off x="1283735" y="1870673"/>
            <a:ext cx="0" cy="6088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Rectangle: Rounded Corners 77">
            <a:extLst>
              <a:ext uri="{FF2B5EF4-FFF2-40B4-BE49-F238E27FC236}">
                <a16:creationId xmlns:a16="http://schemas.microsoft.com/office/drawing/2014/main" id="{75512A10-ADF4-3CFE-3B04-248C4A8843BB}"/>
              </a:ext>
            </a:extLst>
          </p:cNvPr>
          <p:cNvSpPr/>
          <p:nvPr/>
        </p:nvSpPr>
        <p:spPr>
          <a:xfrm>
            <a:off x="6122884" y="3090110"/>
            <a:ext cx="1108824" cy="498508"/>
          </a:xfrm>
          <a:prstGeom prst="roundRect">
            <a:avLst/>
          </a:prstGeom>
          <a:blipFill>
            <a:blip r:embed="rId3"/>
            <a:tile tx="0" ty="0" sx="100000" sy="100000" flip="none" algn="tl"/>
          </a:blipFill>
          <a:ln>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b="1" dirty="0">
                <a:solidFill>
                  <a:schemeClr val="bg1"/>
                </a:solidFill>
              </a:rPr>
              <a:t>4.1 Supervised Learning</a:t>
            </a:r>
            <a:endParaRPr lang="en-US" sz="800" b="1" dirty="0">
              <a:solidFill>
                <a:schemeClr val="bg1"/>
              </a:solidFill>
            </a:endParaRPr>
          </a:p>
        </p:txBody>
      </p:sp>
      <p:sp>
        <p:nvSpPr>
          <p:cNvPr id="79" name="Flowchart: Decision 78">
            <a:extLst>
              <a:ext uri="{FF2B5EF4-FFF2-40B4-BE49-F238E27FC236}">
                <a16:creationId xmlns:a16="http://schemas.microsoft.com/office/drawing/2014/main" id="{160E5786-B54A-11FC-FB41-213609A58637}"/>
              </a:ext>
            </a:extLst>
          </p:cNvPr>
          <p:cNvSpPr/>
          <p:nvPr/>
        </p:nvSpPr>
        <p:spPr>
          <a:xfrm>
            <a:off x="7434377" y="2963367"/>
            <a:ext cx="1009264" cy="688383"/>
          </a:xfrm>
          <a:prstGeom prst="flowChartDecision">
            <a:avLst/>
          </a:prstGeom>
          <a:gradFill>
            <a:gsLst>
              <a:gs pos="39000">
                <a:srgbClr val="FFFF00"/>
              </a:gs>
              <a:gs pos="83000">
                <a:schemeClr val="accent2">
                  <a:lumMod val="45000"/>
                  <a:lumOff val="55000"/>
                </a:schemeClr>
              </a:gs>
              <a:gs pos="100000">
                <a:schemeClr val="accent2">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b="1" dirty="0">
                <a:solidFill>
                  <a:schemeClr val="tx1"/>
                </a:solidFill>
              </a:rPr>
              <a:t>Output is Discrete (True / False)?</a:t>
            </a:r>
            <a:endParaRPr lang="en-US" sz="600" b="1" dirty="0">
              <a:solidFill>
                <a:schemeClr val="tx1"/>
              </a:solidFill>
            </a:endParaRPr>
          </a:p>
        </p:txBody>
      </p:sp>
      <p:cxnSp>
        <p:nvCxnSpPr>
          <p:cNvPr id="87" name="Straight Arrow Connector 86">
            <a:extLst>
              <a:ext uri="{FF2B5EF4-FFF2-40B4-BE49-F238E27FC236}">
                <a16:creationId xmlns:a16="http://schemas.microsoft.com/office/drawing/2014/main" id="{5DAF8A86-8E03-8C75-1B6E-A2E741EC9A5C}"/>
              </a:ext>
            </a:extLst>
          </p:cNvPr>
          <p:cNvCxnSpPr>
            <a:cxnSpLocks/>
            <a:endCxn id="34" idx="5"/>
          </p:cNvCxnSpPr>
          <p:nvPr/>
        </p:nvCxnSpPr>
        <p:spPr>
          <a:xfrm>
            <a:off x="8448224" y="3306501"/>
            <a:ext cx="37410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5BCDF9A2-D898-2059-0656-BCAB16AEE276}"/>
              </a:ext>
            </a:extLst>
          </p:cNvPr>
          <p:cNvCxnSpPr>
            <a:cxnSpLocks/>
          </p:cNvCxnSpPr>
          <p:nvPr/>
        </p:nvCxnSpPr>
        <p:spPr>
          <a:xfrm flipH="1" flipV="1">
            <a:off x="7937863" y="2370858"/>
            <a:ext cx="1146" cy="578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958C998-63A9-596C-ECB2-BC2BC287634A}"/>
              </a:ext>
            </a:extLst>
          </p:cNvPr>
          <p:cNvSpPr txBox="1"/>
          <p:nvPr/>
        </p:nvSpPr>
        <p:spPr>
          <a:xfrm>
            <a:off x="-17086" y="6644408"/>
            <a:ext cx="1836093" cy="230832"/>
          </a:xfrm>
          <a:prstGeom prst="rect">
            <a:avLst/>
          </a:prstGeom>
          <a:noFill/>
        </p:spPr>
        <p:txBody>
          <a:bodyPr wrap="square" rtlCol="0">
            <a:spAutoFit/>
          </a:bodyPr>
          <a:lstStyle/>
          <a:p>
            <a:pPr>
              <a:spcAft>
                <a:spcPts val="600"/>
              </a:spcAft>
            </a:pPr>
            <a:r>
              <a:rPr lang="en-GB" sz="900" i="1" dirty="0">
                <a:solidFill>
                  <a:srgbClr val="C00000"/>
                </a:solidFill>
              </a:rPr>
              <a:t> 15 – May 2023, Arun Ramamurthy</a:t>
            </a:r>
            <a:endParaRPr lang="en-US" sz="900" i="1" dirty="0">
              <a:solidFill>
                <a:srgbClr val="C00000"/>
              </a:solidFill>
            </a:endParaRPr>
          </a:p>
        </p:txBody>
      </p:sp>
      <p:sp>
        <p:nvSpPr>
          <p:cNvPr id="7" name="TextBox 6">
            <a:extLst>
              <a:ext uri="{FF2B5EF4-FFF2-40B4-BE49-F238E27FC236}">
                <a16:creationId xmlns:a16="http://schemas.microsoft.com/office/drawing/2014/main" id="{0E76F019-E8B6-34EC-9730-870CB76CA6AC}"/>
              </a:ext>
            </a:extLst>
          </p:cNvPr>
          <p:cNvSpPr txBox="1"/>
          <p:nvPr/>
        </p:nvSpPr>
        <p:spPr>
          <a:xfrm>
            <a:off x="11730883" y="6630908"/>
            <a:ext cx="468923" cy="215444"/>
          </a:xfrm>
          <a:prstGeom prst="rect">
            <a:avLst/>
          </a:prstGeom>
          <a:noFill/>
        </p:spPr>
        <p:txBody>
          <a:bodyPr wrap="square" rtlCol="0">
            <a:spAutoFit/>
          </a:bodyPr>
          <a:lstStyle/>
          <a:p>
            <a:pPr>
              <a:spcAft>
                <a:spcPts val="600"/>
              </a:spcAft>
            </a:pPr>
            <a:r>
              <a:rPr lang="en-GB" sz="800" i="1" dirty="0">
                <a:solidFill>
                  <a:srgbClr val="002060"/>
                </a:solidFill>
              </a:rPr>
              <a:t>5 / 47</a:t>
            </a:r>
            <a:endParaRPr lang="en-US" sz="800" i="1" dirty="0">
              <a:solidFill>
                <a:srgbClr val="002060"/>
              </a:solidFill>
            </a:endParaRPr>
          </a:p>
        </p:txBody>
      </p:sp>
    </p:spTree>
    <p:extLst>
      <p:ext uri="{BB962C8B-B14F-4D97-AF65-F5344CB8AC3E}">
        <p14:creationId xmlns:p14="http://schemas.microsoft.com/office/powerpoint/2010/main" val="276112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heel(1)">
                                      <p:cBhvr>
                                        <p:cTn id="7" dur="2000"/>
                                        <p:tgtEl>
                                          <p:spTgt spid="56"/>
                                        </p:tgtEl>
                                      </p:cBhvr>
                                    </p:animEffect>
                                  </p:childTnLst>
                                </p:cTn>
                              </p:par>
                              <p:par>
                                <p:cTn id="8" presetID="21" presetClass="entr" presetSubtype="1"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heel(1)">
                                      <p:cBhvr>
                                        <p:cTn id="10" dur="2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2000"/>
                                        <p:tgtEl>
                                          <p:spTgt spid="10"/>
                                        </p:tgtEl>
                                      </p:cBhvr>
                                    </p:animEffect>
                                  </p:childTnLst>
                                </p:cTn>
                              </p:par>
                              <p:par>
                                <p:cTn id="16" presetID="21" presetClass="entr" presetSubtype="1"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heel(1)">
                                      <p:cBhvr>
                                        <p:cTn id="18" dur="20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heel(1)">
                                      <p:cBhvr>
                                        <p:cTn id="23" dur="2000"/>
                                        <p:tgtEl>
                                          <p:spTgt spid="11"/>
                                        </p:tgtEl>
                                      </p:cBhvr>
                                    </p:animEffect>
                                  </p:childTnLst>
                                </p:cTn>
                              </p:par>
                              <p:par>
                                <p:cTn id="24" presetID="21" presetClass="entr" presetSubtype="1"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heel(1)">
                                      <p:cBhvr>
                                        <p:cTn id="26" dur="20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heel(1)">
                                      <p:cBhvr>
                                        <p:cTn id="31" dur="2000"/>
                                        <p:tgtEl>
                                          <p:spTgt spid="21"/>
                                        </p:tgtEl>
                                      </p:cBhvr>
                                    </p:animEffect>
                                  </p:childTnLst>
                                </p:cTn>
                              </p:par>
                              <p:par>
                                <p:cTn id="32" presetID="21" presetClass="entr" presetSubtype="1"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heel(1)">
                                      <p:cBhvr>
                                        <p:cTn id="34" dur="2000"/>
                                        <p:tgtEl>
                                          <p:spTgt spid="15"/>
                                        </p:tgtEl>
                                      </p:cBhvr>
                                    </p:animEffect>
                                  </p:childTnLst>
                                </p:cTn>
                              </p:par>
                              <p:par>
                                <p:cTn id="35" presetID="21" presetClass="entr" presetSubtype="1"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heel(1)">
                                      <p:cBhvr>
                                        <p:cTn id="37" dur="20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heel(1)">
                                      <p:cBhvr>
                                        <p:cTn id="42" dur="20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heel(1)">
                                      <p:cBhvr>
                                        <p:cTn id="47" dur="2000"/>
                                        <p:tgtEl>
                                          <p:spTgt spid="23"/>
                                        </p:tgtEl>
                                      </p:cBhvr>
                                    </p:animEffect>
                                  </p:childTnLst>
                                </p:cTn>
                              </p:par>
                              <p:par>
                                <p:cTn id="48" presetID="21" presetClass="entr" presetSubtype="1" fill="hold"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wheel(1)">
                                      <p:cBhvr>
                                        <p:cTn id="50" dur="20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6" presetClass="entr" presetSubtype="16"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circle(in)">
                                      <p:cBhvr>
                                        <p:cTn id="55" dur="2000"/>
                                        <p:tgtEl>
                                          <p:spTgt spid="25"/>
                                        </p:tgtEl>
                                      </p:cBhvr>
                                    </p:animEffect>
                                  </p:childTnLst>
                                </p:cTn>
                              </p:par>
                            </p:childTnLst>
                          </p:cTn>
                        </p:par>
                      </p:childTnLst>
                    </p:cTn>
                  </p:par>
                  <p:par>
                    <p:cTn id="56" fill="hold">
                      <p:stCondLst>
                        <p:cond delay="indefinite"/>
                      </p:stCondLst>
                      <p:childTnLst>
                        <p:par>
                          <p:cTn id="57" fill="hold">
                            <p:stCondLst>
                              <p:cond delay="0"/>
                            </p:stCondLst>
                            <p:childTnLst>
                              <p:par>
                                <p:cTn id="58" presetID="21" presetClass="entr" presetSubtype="1" fill="hold" grpId="0" nodeType="click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wheel(1)">
                                      <p:cBhvr>
                                        <p:cTn id="60" dur="2000"/>
                                        <p:tgtEl>
                                          <p:spTgt spid="91"/>
                                        </p:tgtEl>
                                      </p:cBhvr>
                                    </p:animEffect>
                                  </p:childTnLst>
                                </p:cTn>
                              </p:par>
                              <p:par>
                                <p:cTn id="61" presetID="21" presetClass="entr" presetSubtype="1" fill="hold" nodeType="withEffect">
                                  <p:stCondLst>
                                    <p:cond delay="0"/>
                                  </p:stCondLst>
                                  <p:childTnLst>
                                    <p:set>
                                      <p:cBhvr>
                                        <p:cTn id="62" dur="1" fill="hold">
                                          <p:stCondLst>
                                            <p:cond delay="0"/>
                                          </p:stCondLst>
                                        </p:cTn>
                                        <p:tgtEl>
                                          <p:spTgt spid="71"/>
                                        </p:tgtEl>
                                        <p:attrNameLst>
                                          <p:attrName>style.visibility</p:attrName>
                                        </p:attrNameLst>
                                      </p:cBhvr>
                                      <p:to>
                                        <p:strVal val="visible"/>
                                      </p:to>
                                    </p:set>
                                    <p:animEffect transition="in" filter="wheel(1)">
                                      <p:cBhvr>
                                        <p:cTn id="63" dur="2000"/>
                                        <p:tgtEl>
                                          <p:spTgt spid="71"/>
                                        </p:tgtEl>
                                      </p:cBhvr>
                                    </p:animEffect>
                                  </p:childTnLst>
                                </p:cTn>
                              </p:par>
                              <p:par>
                                <p:cTn id="64" presetID="21" presetClass="entr" presetSubtype="1" fill="hold" grpId="0"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wheel(1)">
                                      <p:cBhvr>
                                        <p:cTn id="66" dur="2000"/>
                                        <p:tgtEl>
                                          <p:spTgt spid="29"/>
                                        </p:tgtEl>
                                      </p:cBhvr>
                                    </p:animEffect>
                                  </p:childTnLst>
                                </p:cTn>
                              </p:par>
                            </p:childTnLst>
                          </p:cTn>
                        </p:par>
                      </p:childTnLst>
                    </p:cTn>
                  </p:par>
                  <p:par>
                    <p:cTn id="67" fill="hold">
                      <p:stCondLst>
                        <p:cond delay="indefinite"/>
                      </p:stCondLst>
                      <p:childTnLst>
                        <p:par>
                          <p:cTn id="68" fill="hold">
                            <p:stCondLst>
                              <p:cond delay="0"/>
                            </p:stCondLst>
                            <p:childTnLst>
                              <p:par>
                                <p:cTn id="69" presetID="21" presetClass="entr" presetSubtype="1" fill="hold" nodeType="click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wheel(1)">
                                      <p:cBhvr>
                                        <p:cTn id="71" dur="2000"/>
                                        <p:tgtEl>
                                          <p:spTgt spid="36"/>
                                        </p:tgtEl>
                                      </p:cBhvr>
                                    </p:animEffect>
                                  </p:childTnLst>
                                </p:cTn>
                              </p:par>
                              <p:par>
                                <p:cTn id="72" presetID="21" presetClass="entr" presetSubtype="1" fill="hold" grpId="0" nodeType="withEffect">
                                  <p:stCondLst>
                                    <p:cond delay="0"/>
                                  </p:stCondLst>
                                  <p:childTnLst>
                                    <p:set>
                                      <p:cBhvr>
                                        <p:cTn id="73" dur="1" fill="hold">
                                          <p:stCondLst>
                                            <p:cond delay="0"/>
                                          </p:stCondLst>
                                        </p:cTn>
                                        <p:tgtEl>
                                          <p:spTgt spid="92"/>
                                        </p:tgtEl>
                                        <p:attrNameLst>
                                          <p:attrName>style.visibility</p:attrName>
                                        </p:attrNameLst>
                                      </p:cBhvr>
                                      <p:to>
                                        <p:strVal val="visible"/>
                                      </p:to>
                                    </p:set>
                                    <p:animEffect transition="in" filter="wheel(1)">
                                      <p:cBhvr>
                                        <p:cTn id="74" dur="2000"/>
                                        <p:tgtEl>
                                          <p:spTgt spid="92"/>
                                        </p:tgtEl>
                                      </p:cBhvr>
                                    </p:animEffect>
                                  </p:childTnLst>
                                </p:cTn>
                              </p:par>
                              <p:par>
                                <p:cTn id="75" presetID="21" presetClass="entr" presetSubtype="1" fill="hold" grpId="0" nodeType="withEffect">
                                  <p:stCondLst>
                                    <p:cond delay="0"/>
                                  </p:stCondLst>
                                  <p:childTnLst>
                                    <p:set>
                                      <p:cBhvr>
                                        <p:cTn id="76" dur="1" fill="hold">
                                          <p:stCondLst>
                                            <p:cond delay="0"/>
                                          </p:stCondLst>
                                        </p:cTn>
                                        <p:tgtEl>
                                          <p:spTgt spid="78"/>
                                        </p:tgtEl>
                                        <p:attrNameLst>
                                          <p:attrName>style.visibility</p:attrName>
                                        </p:attrNameLst>
                                      </p:cBhvr>
                                      <p:to>
                                        <p:strVal val="visible"/>
                                      </p:to>
                                    </p:set>
                                    <p:animEffect transition="in" filter="wheel(1)">
                                      <p:cBhvr>
                                        <p:cTn id="77" dur="2000"/>
                                        <p:tgtEl>
                                          <p:spTgt spid="78"/>
                                        </p:tgtEl>
                                      </p:cBhvr>
                                    </p:animEffect>
                                  </p:childTnLst>
                                </p:cTn>
                              </p:par>
                            </p:childTnLst>
                          </p:cTn>
                        </p:par>
                      </p:childTnLst>
                    </p:cTn>
                  </p:par>
                  <p:par>
                    <p:cTn id="78" fill="hold">
                      <p:stCondLst>
                        <p:cond delay="indefinite"/>
                      </p:stCondLst>
                      <p:childTnLst>
                        <p:par>
                          <p:cTn id="79" fill="hold">
                            <p:stCondLst>
                              <p:cond delay="0"/>
                            </p:stCondLst>
                            <p:childTnLst>
                              <p:par>
                                <p:cTn id="80" presetID="6" presetClass="entr" presetSubtype="16" fill="hold" grpId="0" nodeType="clickEffect">
                                  <p:stCondLst>
                                    <p:cond delay="0"/>
                                  </p:stCondLst>
                                  <p:childTnLst>
                                    <p:set>
                                      <p:cBhvr>
                                        <p:cTn id="81" dur="1" fill="hold">
                                          <p:stCondLst>
                                            <p:cond delay="0"/>
                                          </p:stCondLst>
                                        </p:cTn>
                                        <p:tgtEl>
                                          <p:spTgt spid="79"/>
                                        </p:tgtEl>
                                        <p:attrNameLst>
                                          <p:attrName>style.visibility</p:attrName>
                                        </p:attrNameLst>
                                      </p:cBhvr>
                                      <p:to>
                                        <p:strVal val="visible"/>
                                      </p:to>
                                    </p:set>
                                    <p:animEffect transition="in" filter="circle(in)">
                                      <p:cBhvr>
                                        <p:cTn id="82" dur="2000"/>
                                        <p:tgtEl>
                                          <p:spTgt spid="79"/>
                                        </p:tgtEl>
                                      </p:cBhvr>
                                    </p:animEffect>
                                  </p:childTnLst>
                                </p:cTn>
                              </p:par>
                              <p:par>
                                <p:cTn id="83" presetID="6" presetClass="entr" presetSubtype="16" fill="hold" nodeType="withEffect">
                                  <p:stCondLst>
                                    <p:cond delay="0"/>
                                  </p:stCondLst>
                                  <p:childTnLst>
                                    <p:set>
                                      <p:cBhvr>
                                        <p:cTn id="84" dur="1" fill="hold">
                                          <p:stCondLst>
                                            <p:cond delay="0"/>
                                          </p:stCondLst>
                                        </p:cTn>
                                        <p:tgtEl>
                                          <p:spTgt spid="54"/>
                                        </p:tgtEl>
                                        <p:attrNameLst>
                                          <p:attrName>style.visibility</p:attrName>
                                        </p:attrNameLst>
                                      </p:cBhvr>
                                      <p:to>
                                        <p:strVal val="visible"/>
                                      </p:to>
                                    </p:set>
                                    <p:animEffect transition="in" filter="circle(in)">
                                      <p:cBhvr>
                                        <p:cTn id="85" dur="2000"/>
                                        <p:tgtEl>
                                          <p:spTgt spid="54"/>
                                        </p:tgtEl>
                                      </p:cBhvr>
                                    </p:animEffect>
                                  </p:childTnLst>
                                </p:cTn>
                              </p:par>
                            </p:childTnLst>
                          </p:cTn>
                        </p:par>
                      </p:childTnLst>
                    </p:cTn>
                  </p:par>
                  <p:par>
                    <p:cTn id="86" fill="hold">
                      <p:stCondLst>
                        <p:cond delay="indefinite"/>
                      </p:stCondLst>
                      <p:childTnLst>
                        <p:par>
                          <p:cTn id="87" fill="hold">
                            <p:stCondLst>
                              <p:cond delay="0"/>
                            </p:stCondLst>
                            <p:childTnLst>
                              <p:par>
                                <p:cTn id="88" presetID="21" presetClass="entr" presetSubtype="1" fill="hold" nodeType="clickEffect">
                                  <p:stCondLst>
                                    <p:cond delay="0"/>
                                  </p:stCondLst>
                                  <p:childTnLst>
                                    <p:set>
                                      <p:cBhvr>
                                        <p:cTn id="89" dur="1" fill="hold">
                                          <p:stCondLst>
                                            <p:cond delay="0"/>
                                          </p:stCondLst>
                                        </p:cTn>
                                        <p:tgtEl>
                                          <p:spTgt spid="98"/>
                                        </p:tgtEl>
                                        <p:attrNameLst>
                                          <p:attrName>style.visibility</p:attrName>
                                        </p:attrNameLst>
                                      </p:cBhvr>
                                      <p:to>
                                        <p:strVal val="visible"/>
                                      </p:to>
                                    </p:set>
                                    <p:animEffect transition="in" filter="wheel(1)">
                                      <p:cBhvr>
                                        <p:cTn id="90" dur="2000"/>
                                        <p:tgtEl>
                                          <p:spTgt spid="98"/>
                                        </p:tgtEl>
                                      </p:cBhvr>
                                    </p:animEffect>
                                  </p:childTnLst>
                                </p:cTn>
                              </p:par>
                              <p:par>
                                <p:cTn id="91" presetID="21" presetClass="entr" presetSubtype="1" fill="hold" grpId="0" nodeType="withEffect">
                                  <p:stCondLst>
                                    <p:cond delay="0"/>
                                  </p:stCondLst>
                                  <p:childTnLst>
                                    <p:set>
                                      <p:cBhvr>
                                        <p:cTn id="92" dur="1" fill="hold">
                                          <p:stCondLst>
                                            <p:cond delay="0"/>
                                          </p:stCondLst>
                                        </p:cTn>
                                        <p:tgtEl>
                                          <p:spTgt spid="20"/>
                                        </p:tgtEl>
                                        <p:attrNameLst>
                                          <p:attrName>style.visibility</p:attrName>
                                        </p:attrNameLst>
                                      </p:cBhvr>
                                      <p:to>
                                        <p:strVal val="visible"/>
                                      </p:to>
                                    </p:set>
                                    <p:animEffect transition="in" filter="wheel(1)">
                                      <p:cBhvr>
                                        <p:cTn id="93" dur="2000"/>
                                        <p:tgtEl>
                                          <p:spTgt spid="20"/>
                                        </p:tgtEl>
                                      </p:cBhvr>
                                    </p:animEffect>
                                  </p:childTnLst>
                                </p:cTn>
                              </p:par>
                              <p:par>
                                <p:cTn id="94" presetID="21" presetClass="entr" presetSubtype="1" fill="hold" grpId="0" nodeType="with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wheel(1)">
                                      <p:cBhvr>
                                        <p:cTn id="96" dur="2000"/>
                                        <p:tgtEl>
                                          <p:spTgt spid="35"/>
                                        </p:tgtEl>
                                      </p:cBhvr>
                                    </p:animEffect>
                                  </p:childTnLst>
                                </p:cTn>
                              </p:par>
                            </p:childTnLst>
                          </p:cTn>
                        </p:par>
                      </p:childTnLst>
                    </p:cTn>
                  </p:par>
                  <p:par>
                    <p:cTn id="97" fill="hold">
                      <p:stCondLst>
                        <p:cond delay="indefinite"/>
                      </p:stCondLst>
                      <p:childTnLst>
                        <p:par>
                          <p:cTn id="98" fill="hold">
                            <p:stCondLst>
                              <p:cond delay="0"/>
                            </p:stCondLst>
                            <p:childTnLst>
                              <p:par>
                                <p:cTn id="99" presetID="21" presetClass="entr" presetSubtype="1" fill="hold" grpId="0" nodeType="clickEffect">
                                  <p:stCondLst>
                                    <p:cond delay="0"/>
                                  </p:stCondLst>
                                  <p:childTnLst>
                                    <p:set>
                                      <p:cBhvr>
                                        <p:cTn id="100" dur="1" fill="hold">
                                          <p:stCondLst>
                                            <p:cond delay="0"/>
                                          </p:stCondLst>
                                        </p:cTn>
                                        <p:tgtEl>
                                          <p:spTgt spid="18"/>
                                        </p:tgtEl>
                                        <p:attrNameLst>
                                          <p:attrName>style.visibility</p:attrName>
                                        </p:attrNameLst>
                                      </p:cBhvr>
                                      <p:to>
                                        <p:strVal val="visible"/>
                                      </p:to>
                                    </p:set>
                                    <p:animEffect transition="in" filter="wheel(1)">
                                      <p:cBhvr>
                                        <p:cTn id="101" dur="2000"/>
                                        <p:tgtEl>
                                          <p:spTgt spid="18"/>
                                        </p:tgtEl>
                                      </p:cBhvr>
                                    </p:animEffect>
                                  </p:childTnLst>
                                </p:cTn>
                              </p:par>
                              <p:par>
                                <p:cTn id="102" presetID="21" presetClass="entr" presetSubtype="1" fill="hold" nodeType="withEffect">
                                  <p:stCondLst>
                                    <p:cond delay="0"/>
                                  </p:stCondLst>
                                  <p:childTnLst>
                                    <p:set>
                                      <p:cBhvr>
                                        <p:cTn id="103" dur="1" fill="hold">
                                          <p:stCondLst>
                                            <p:cond delay="0"/>
                                          </p:stCondLst>
                                        </p:cTn>
                                        <p:tgtEl>
                                          <p:spTgt spid="87"/>
                                        </p:tgtEl>
                                        <p:attrNameLst>
                                          <p:attrName>style.visibility</p:attrName>
                                        </p:attrNameLst>
                                      </p:cBhvr>
                                      <p:to>
                                        <p:strVal val="visible"/>
                                      </p:to>
                                    </p:set>
                                    <p:animEffect transition="in" filter="wheel(1)">
                                      <p:cBhvr>
                                        <p:cTn id="104" dur="2000"/>
                                        <p:tgtEl>
                                          <p:spTgt spid="87"/>
                                        </p:tgtEl>
                                      </p:cBhvr>
                                    </p:animEffect>
                                  </p:childTnLst>
                                </p:cTn>
                              </p:par>
                              <p:par>
                                <p:cTn id="105" presetID="21" presetClass="entr" presetSubtype="1" fill="hold" grpId="0" nodeType="with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wheel(1)">
                                      <p:cBhvr>
                                        <p:cTn id="107" dur="2000"/>
                                        <p:tgtEl>
                                          <p:spTgt spid="34"/>
                                        </p:tgtEl>
                                      </p:cBhvr>
                                    </p:animEffect>
                                  </p:childTnLst>
                                </p:cTn>
                              </p:par>
                            </p:childTnLst>
                          </p:cTn>
                        </p:par>
                      </p:childTnLst>
                    </p:cTn>
                  </p:par>
                  <p:par>
                    <p:cTn id="108" fill="hold">
                      <p:stCondLst>
                        <p:cond delay="indefinite"/>
                      </p:stCondLst>
                      <p:childTnLst>
                        <p:par>
                          <p:cTn id="109" fill="hold">
                            <p:stCondLst>
                              <p:cond delay="0"/>
                            </p:stCondLst>
                            <p:childTnLst>
                              <p:par>
                                <p:cTn id="110" presetID="21" presetClass="entr" presetSubtype="1" fill="hold" nodeType="clickEffect">
                                  <p:stCondLst>
                                    <p:cond delay="0"/>
                                  </p:stCondLst>
                                  <p:childTnLst>
                                    <p:set>
                                      <p:cBhvr>
                                        <p:cTn id="111" dur="1" fill="hold">
                                          <p:stCondLst>
                                            <p:cond delay="0"/>
                                          </p:stCondLst>
                                        </p:cTn>
                                        <p:tgtEl>
                                          <p:spTgt spid="48"/>
                                        </p:tgtEl>
                                        <p:attrNameLst>
                                          <p:attrName>style.visibility</p:attrName>
                                        </p:attrNameLst>
                                      </p:cBhvr>
                                      <p:to>
                                        <p:strVal val="visible"/>
                                      </p:to>
                                    </p:set>
                                    <p:animEffect transition="in" filter="wheel(1)">
                                      <p:cBhvr>
                                        <p:cTn id="112" dur="2000"/>
                                        <p:tgtEl>
                                          <p:spTgt spid="48"/>
                                        </p:tgtEl>
                                      </p:cBhvr>
                                    </p:animEffect>
                                  </p:childTnLst>
                                </p:cTn>
                              </p:par>
                              <p:par>
                                <p:cTn id="113" presetID="21" presetClass="entr" presetSubtype="1" fill="hold" grpId="0" nodeType="withEffect">
                                  <p:stCondLst>
                                    <p:cond delay="0"/>
                                  </p:stCondLst>
                                  <p:childTnLst>
                                    <p:set>
                                      <p:cBhvr>
                                        <p:cTn id="114" dur="1" fill="hold">
                                          <p:stCondLst>
                                            <p:cond delay="0"/>
                                          </p:stCondLst>
                                        </p:cTn>
                                        <p:tgtEl>
                                          <p:spTgt spid="3"/>
                                        </p:tgtEl>
                                        <p:attrNameLst>
                                          <p:attrName>style.visibility</p:attrName>
                                        </p:attrNameLst>
                                      </p:cBhvr>
                                      <p:to>
                                        <p:strVal val="visible"/>
                                      </p:to>
                                    </p:set>
                                    <p:animEffect transition="in" filter="wheel(1)">
                                      <p:cBhvr>
                                        <p:cTn id="115" dur="2000"/>
                                        <p:tgtEl>
                                          <p:spTgt spid="3"/>
                                        </p:tgtEl>
                                      </p:cBhvr>
                                    </p:animEffect>
                                  </p:childTnLst>
                                </p:cTn>
                              </p:par>
                            </p:childTnLst>
                          </p:cTn>
                        </p:par>
                      </p:childTnLst>
                    </p:cTn>
                  </p:par>
                  <p:par>
                    <p:cTn id="116" fill="hold">
                      <p:stCondLst>
                        <p:cond delay="indefinite"/>
                      </p:stCondLst>
                      <p:childTnLst>
                        <p:par>
                          <p:cTn id="117" fill="hold">
                            <p:stCondLst>
                              <p:cond delay="0"/>
                            </p:stCondLst>
                            <p:childTnLst>
                              <p:par>
                                <p:cTn id="118" presetID="21" presetClass="entr" presetSubtype="1" fill="hold" nodeType="clickEffect">
                                  <p:stCondLst>
                                    <p:cond delay="0"/>
                                  </p:stCondLst>
                                  <p:childTnLst>
                                    <p:set>
                                      <p:cBhvr>
                                        <p:cTn id="119" dur="1" fill="hold">
                                          <p:stCondLst>
                                            <p:cond delay="0"/>
                                          </p:stCondLst>
                                        </p:cTn>
                                        <p:tgtEl>
                                          <p:spTgt spid="46"/>
                                        </p:tgtEl>
                                        <p:attrNameLst>
                                          <p:attrName>style.visibility</p:attrName>
                                        </p:attrNameLst>
                                      </p:cBhvr>
                                      <p:to>
                                        <p:strVal val="visible"/>
                                      </p:to>
                                    </p:set>
                                    <p:animEffect transition="in" filter="wheel(1)">
                                      <p:cBhvr>
                                        <p:cTn id="120" dur="2000"/>
                                        <p:tgtEl>
                                          <p:spTgt spid="46"/>
                                        </p:tgtEl>
                                      </p:cBhvr>
                                    </p:animEffect>
                                  </p:childTnLst>
                                </p:cTn>
                              </p:par>
                              <p:par>
                                <p:cTn id="121" presetID="21" presetClass="entr" presetSubtype="1" fill="hold" grpId="0" nodeType="withEffect">
                                  <p:stCondLst>
                                    <p:cond delay="0"/>
                                  </p:stCondLst>
                                  <p:childTnLst>
                                    <p:set>
                                      <p:cBhvr>
                                        <p:cTn id="122" dur="1" fill="hold">
                                          <p:stCondLst>
                                            <p:cond delay="0"/>
                                          </p:stCondLst>
                                        </p:cTn>
                                        <p:tgtEl>
                                          <p:spTgt spid="37"/>
                                        </p:tgtEl>
                                        <p:attrNameLst>
                                          <p:attrName>style.visibility</p:attrName>
                                        </p:attrNameLst>
                                      </p:cBhvr>
                                      <p:to>
                                        <p:strVal val="visible"/>
                                      </p:to>
                                    </p:set>
                                    <p:animEffect transition="in" filter="wheel(1)">
                                      <p:cBhvr>
                                        <p:cTn id="123" dur="2000"/>
                                        <p:tgtEl>
                                          <p:spTgt spid="37"/>
                                        </p:tgtEl>
                                      </p:cBhvr>
                                    </p:animEffect>
                                  </p:childTnLst>
                                </p:cTn>
                              </p:par>
                            </p:childTnLst>
                          </p:cTn>
                        </p:par>
                      </p:childTnLst>
                    </p:cTn>
                  </p:par>
                  <p:par>
                    <p:cTn id="124" fill="hold">
                      <p:stCondLst>
                        <p:cond delay="indefinite"/>
                      </p:stCondLst>
                      <p:childTnLst>
                        <p:par>
                          <p:cTn id="125" fill="hold">
                            <p:stCondLst>
                              <p:cond delay="0"/>
                            </p:stCondLst>
                            <p:childTnLst>
                              <p:par>
                                <p:cTn id="126" presetID="16" presetClass="entr" presetSubtype="21" fill="hold" nodeType="clickEffect">
                                  <p:stCondLst>
                                    <p:cond delay="0"/>
                                  </p:stCondLst>
                                  <p:childTnLst>
                                    <p:set>
                                      <p:cBhvr>
                                        <p:cTn id="127" dur="1" fill="hold">
                                          <p:stCondLst>
                                            <p:cond delay="0"/>
                                          </p:stCondLst>
                                        </p:cTn>
                                        <p:tgtEl>
                                          <p:spTgt spid="30"/>
                                        </p:tgtEl>
                                        <p:attrNameLst>
                                          <p:attrName>style.visibility</p:attrName>
                                        </p:attrNameLst>
                                      </p:cBhvr>
                                      <p:to>
                                        <p:strVal val="visible"/>
                                      </p:to>
                                    </p:set>
                                    <p:animEffect transition="in" filter="barn(inVertical)">
                                      <p:cBhvr>
                                        <p:cTn id="128" dur="500"/>
                                        <p:tgtEl>
                                          <p:spTgt spid="30"/>
                                        </p:tgtEl>
                                      </p:cBhvr>
                                    </p:animEffect>
                                  </p:childTnLst>
                                </p:cTn>
                              </p:par>
                            </p:childTnLst>
                          </p:cTn>
                        </p:par>
                      </p:childTnLst>
                    </p:cTn>
                  </p:par>
                  <p:par>
                    <p:cTn id="129" fill="hold">
                      <p:stCondLst>
                        <p:cond delay="indefinite"/>
                      </p:stCondLst>
                      <p:childTnLst>
                        <p:par>
                          <p:cTn id="130" fill="hold">
                            <p:stCondLst>
                              <p:cond delay="0"/>
                            </p:stCondLst>
                            <p:childTnLst>
                              <p:par>
                                <p:cTn id="131" presetID="21" presetClass="entr" presetSubtype="1" fill="hold" nodeType="clickEffect">
                                  <p:stCondLst>
                                    <p:cond delay="0"/>
                                  </p:stCondLst>
                                  <p:childTnLst>
                                    <p:set>
                                      <p:cBhvr>
                                        <p:cTn id="132" dur="1" fill="hold">
                                          <p:stCondLst>
                                            <p:cond delay="0"/>
                                          </p:stCondLst>
                                        </p:cTn>
                                        <p:tgtEl>
                                          <p:spTgt spid="74"/>
                                        </p:tgtEl>
                                        <p:attrNameLst>
                                          <p:attrName>style.visibility</p:attrName>
                                        </p:attrNameLst>
                                      </p:cBhvr>
                                      <p:to>
                                        <p:strVal val="visible"/>
                                      </p:to>
                                    </p:set>
                                    <p:animEffect transition="in" filter="wheel(1)">
                                      <p:cBhvr>
                                        <p:cTn id="133" dur="2000"/>
                                        <p:tgtEl>
                                          <p:spTgt spid="74"/>
                                        </p:tgtEl>
                                      </p:cBhvr>
                                    </p:animEffect>
                                  </p:childTnLst>
                                </p:cTn>
                              </p:par>
                              <p:par>
                                <p:cTn id="134" presetID="21" presetClass="entr" presetSubtype="1" fill="hold" grpId="0" nodeType="withEffect">
                                  <p:stCondLst>
                                    <p:cond delay="0"/>
                                  </p:stCondLst>
                                  <p:childTnLst>
                                    <p:set>
                                      <p:cBhvr>
                                        <p:cTn id="135" dur="1" fill="hold">
                                          <p:stCondLst>
                                            <p:cond delay="0"/>
                                          </p:stCondLst>
                                        </p:cTn>
                                        <p:tgtEl>
                                          <p:spTgt spid="95"/>
                                        </p:tgtEl>
                                        <p:attrNameLst>
                                          <p:attrName>style.visibility</p:attrName>
                                        </p:attrNameLst>
                                      </p:cBhvr>
                                      <p:to>
                                        <p:strVal val="visible"/>
                                      </p:to>
                                    </p:set>
                                    <p:animEffect transition="in" filter="wheel(1)">
                                      <p:cBhvr>
                                        <p:cTn id="136" dur="2000"/>
                                        <p:tgtEl>
                                          <p:spTgt spid="95"/>
                                        </p:tgtEl>
                                      </p:cBhvr>
                                    </p:animEffect>
                                  </p:childTnLst>
                                </p:cTn>
                              </p:par>
                            </p:childTnLst>
                          </p:cTn>
                        </p:par>
                      </p:childTnLst>
                    </p:cTn>
                  </p:par>
                  <p:par>
                    <p:cTn id="137" fill="hold">
                      <p:stCondLst>
                        <p:cond delay="indefinite"/>
                      </p:stCondLst>
                      <p:childTnLst>
                        <p:par>
                          <p:cTn id="138" fill="hold">
                            <p:stCondLst>
                              <p:cond delay="0"/>
                            </p:stCondLst>
                            <p:childTnLst>
                              <p:par>
                                <p:cTn id="139" presetID="21" presetClass="entr" presetSubtype="1" fill="hold" nodeType="clickEffect">
                                  <p:stCondLst>
                                    <p:cond delay="0"/>
                                  </p:stCondLst>
                                  <p:childTnLst>
                                    <p:set>
                                      <p:cBhvr>
                                        <p:cTn id="140" dur="1" fill="hold">
                                          <p:stCondLst>
                                            <p:cond delay="0"/>
                                          </p:stCondLst>
                                        </p:cTn>
                                        <p:tgtEl>
                                          <p:spTgt spid="40"/>
                                        </p:tgtEl>
                                        <p:attrNameLst>
                                          <p:attrName>style.visibility</p:attrName>
                                        </p:attrNameLst>
                                      </p:cBhvr>
                                      <p:to>
                                        <p:strVal val="visible"/>
                                      </p:to>
                                    </p:set>
                                    <p:animEffect transition="in" filter="wheel(1)">
                                      <p:cBhvr>
                                        <p:cTn id="141" dur="2000"/>
                                        <p:tgtEl>
                                          <p:spTgt spid="40"/>
                                        </p:tgtEl>
                                      </p:cBhvr>
                                    </p:animEffect>
                                  </p:childTnLst>
                                </p:cTn>
                              </p:par>
                              <p:par>
                                <p:cTn id="142" presetID="21" presetClass="entr" presetSubtype="1" fill="hold" grpId="0" nodeType="withEffect">
                                  <p:stCondLst>
                                    <p:cond delay="0"/>
                                  </p:stCondLst>
                                  <p:childTnLst>
                                    <p:set>
                                      <p:cBhvr>
                                        <p:cTn id="143" dur="1" fill="hold">
                                          <p:stCondLst>
                                            <p:cond delay="0"/>
                                          </p:stCondLst>
                                        </p:cTn>
                                        <p:tgtEl>
                                          <p:spTgt spid="96"/>
                                        </p:tgtEl>
                                        <p:attrNameLst>
                                          <p:attrName>style.visibility</p:attrName>
                                        </p:attrNameLst>
                                      </p:cBhvr>
                                      <p:to>
                                        <p:strVal val="visible"/>
                                      </p:to>
                                    </p:set>
                                    <p:animEffect transition="in" filter="wheel(1)">
                                      <p:cBhvr>
                                        <p:cTn id="144" dur="2000"/>
                                        <p:tgtEl>
                                          <p:spTgt spid="96"/>
                                        </p:tgtEl>
                                      </p:cBhvr>
                                    </p:animEffect>
                                  </p:childTnLst>
                                </p:cTn>
                              </p:par>
                              <p:par>
                                <p:cTn id="145" presetID="21" presetClass="entr" presetSubtype="1" fill="hold" grpId="0" nodeType="withEffect">
                                  <p:stCondLst>
                                    <p:cond delay="0"/>
                                  </p:stCondLst>
                                  <p:childTnLst>
                                    <p:set>
                                      <p:cBhvr>
                                        <p:cTn id="146" dur="1" fill="hold">
                                          <p:stCondLst>
                                            <p:cond delay="0"/>
                                          </p:stCondLst>
                                        </p:cTn>
                                        <p:tgtEl>
                                          <p:spTgt spid="139"/>
                                        </p:tgtEl>
                                        <p:attrNameLst>
                                          <p:attrName>style.visibility</p:attrName>
                                        </p:attrNameLst>
                                      </p:cBhvr>
                                      <p:to>
                                        <p:strVal val="visible"/>
                                      </p:to>
                                    </p:set>
                                    <p:animEffect transition="in" filter="wheel(1)">
                                      <p:cBhvr>
                                        <p:cTn id="147" dur="2000"/>
                                        <p:tgtEl>
                                          <p:spTgt spid="139"/>
                                        </p:tgtEl>
                                      </p:cBhvr>
                                    </p:animEffect>
                                  </p:childTnLst>
                                </p:cTn>
                              </p:par>
                            </p:childTnLst>
                          </p:cTn>
                        </p:par>
                      </p:childTnLst>
                    </p:cTn>
                  </p:par>
                  <p:par>
                    <p:cTn id="148" fill="hold">
                      <p:stCondLst>
                        <p:cond delay="indefinite"/>
                      </p:stCondLst>
                      <p:childTnLst>
                        <p:par>
                          <p:cTn id="149" fill="hold">
                            <p:stCondLst>
                              <p:cond delay="0"/>
                            </p:stCondLst>
                            <p:childTnLst>
                              <p:par>
                                <p:cTn id="150" presetID="21" presetClass="entr" presetSubtype="1" fill="hold" nodeType="clickEffect">
                                  <p:stCondLst>
                                    <p:cond delay="0"/>
                                  </p:stCondLst>
                                  <p:childTnLst>
                                    <p:set>
                                      <p:cBhvr>
                                        <p:cTn id="151" dur="1" fill="hold">
                                          <p:stCondLst>
                                            <p:cond delay="0"/>
                                          </p:stCondLst>
                                        </p:cTn>
                                        <p:tgtEl>
                                          <p:spTgt spid="44"/>
                                        </p:tgtEl>
                                        <p:attrNameLst>
                                          <p:attrName>style.visibility</p:attrName>
                                        </p:attrNameLst>
                                      </p:cBhvr>
                                      <p:to>
                                        <p:strVal val="visible"/>
                                      </p:to>
                                    </p:set>
                                    <p:animEffect transition="in" filter="wheel(1)">
                                      <p:cBhvr>
                                        <p:cTn id="152" dur="2000"/>
                                        <p:tgtEl>
                                          <p:spTgt spid="44"/>
                                        </p:tgtEl>
                                      </p:cBhvr>
                                    </p:animEffect>
                                  </p:childTnLst>
                                </p:cTn>
                              </p:par>
                              <p:par>
                                <p:cTn id="153" presetID="21" presetClass="entr" presetSubtype="1" fill="hold" grpId="0" nodeType="withEffect">
                                  <p:stCondLst>
                                    <p:cond delay="0"/>
                                  </p:stCondLst>
                                  <p:childTnLst>
                                    <p:set>
                                      <p:cBhvr>
                                        <p:cTn id="154" dur="1" fill="hold">
                                          <p:stCondLst>
                                            <p:cond delay="0"/>
                                          </p:stCondLst>
                                        </p:cTn>
                                        <p:tgtEl>
                                          <p:spTgt spid="97"/>
                                        </p:tgtEl>
                                        <p:attrNameLst>
                                          <p:attrName>style.visibility</p:attrName>
                                        </p:attrNameLst>
                                      </p:cBhvr>
                                      <p:to>
                                        <p:strVal val="visible"/>
                                      </p:to>
                                    </p:set>
                                    <p:animEffect transition="in" filter="wheel(1)">
                                      <p:cBhvr>
                                        <p:cTn id="155" dur="2000"/>
                                        <p:tgtEl>
                                          <p:spTgt spid="97"/>
                                        </p:tgtEl>
                                      </p:cBhvr>
                                    </p:animEffect>
                                  </p:childTnLst>
                                </p:cTn>
                              </p:par>
                              <p:par>
                                <p:cTn id="156" presetID="21" presetClass="entr" presetSubtype="1" fill="hold" grpId="0" nodeType="withEffect">
                                  <p:stCondLst>
                                    <p:cond delay="0"/>
                                  </p:stCondLst>
                                  <p:childTnLst>
                                    <p:set>
                                      <p:cBhvr>
                                        <p:cTn id="157" dur="1" fill="hold">
                                          <p:stCondLst>
                                            <p:cond delay="0"/>
                                          </p:stCondLst>
                                        </p:cTn>
                                        <p:tgtEl>
                                          <p:spTgt spid="140"/>
                                        </p:tgtEl>
                                        <p:attrNameLst>
                                          <p:attrName>style.visibility</p:attrName>
                                        </p:attrNameLst>
                                      </p:cBhvr>
                                      <p:to>
                                        <p:strVal val="visible"/>
                                      </p:to>
                                    </p:set>
                                    <p:animEffect transition="in" filter="wheel(1)">
                                      <p:cBhvr>
                                        <p:cTn id="158" dur="2000"/>
                                        <p:tgtEl>
                                          <p:spTgt spid="140"/>
                                        </p:tgtEl>
                                      </p:cBhvr>
                                    </p:animEffect>
                                  </p:childTnLst>
                                </p:cTn>
                              </p:par>
                            </p:childTnLst>
                          </p:cTn>
                        </p:par>
                      </p:childTnLst>
                    </p:cTn>
                  </p:par>
                  <p:par>
                    <p:cTn id="159" fill="hold">
                      <p:stCondLst>
                        <p:cond delay="indefinite"/>
                      </p:stCondLst>
                      <p:childTnLst>
                        <p:par>
                          <p:cTn id="160" fill="hold">
                            <p:stCondLst>
                              <p:cond delay="0"/>
                            </p:stCondLst>
                            <p:childTnLst>
                              <p:par>
                                <p:cTn id="161" presetID="21" presetClass="entr" presetSubtype="1" fill="hold" nodeType="clickEffect">
                                  <p:stCondLst>
                                    <p:cond delay="0"/>
                                  </p:stCondLst>
                                  <p:childTnLst>
                                    <p:set>
                                      <p:cBhvr>
                                        <p:cTn id="162" dur="1" fill="hold">
                                          <p:stCondLst>
                                            <p:cond delay="0"/>
                                          </p:stCondLst>
                                        </p:cTn>
                                        <p:tgtEl>
                                          <p:spTgt spid="110"/>
                                        </p:tgtEl>
                                        <p:attrNameLst>
                                          <p:attrName>style.visibility</p:attrName>
                                        </p:attrNameLst>
                                      </p:cBhvr>
                                      <p:to>
                                        <p:strVal val="visible"/>
                                      </p:to>
                                    </p:set>
                                    <p:animEffect transition="in" filter="wheel(1)">
                                      <p:cBhvr>
                                        <p:cTn id="163" dur="2000"/>
                                        <p:tgtEl>
                                          <p:spTgt spid="110"/>
                                        </p:tgtEl>
                                      </p:cBhvr>
                                    </p:animEffect>
                                  </p:childTnLst>
                                </p:cTn>
                              </p:par>
                              <p:par>
                                <p:cTn id="164" presetID="21" presetClass="entr" presetSubtype="1" fill="hold" nodeType="withEffect">
                                  <p:stCondLst>
                                    <p:cond delay="0"/>
                                  </p:stCondLst>
                                  <p:childTnLst>
                                    <p:set>
                                      <p:cBhvr>
                                        <p:cTn id="165" dur="1" fill="hold">
                                          <p:stCondLst>
                                            <p:cond delay="0"/>
                                          </p:stCondLst>
                                        </p:cTn>
                                        <p:tgtEl>
                                          <p:spTgt spid="108"/>
                                        </p:tgtEl>
                                        <p:attrNameLst>
                                          <p:attrName>style.visibility</p:attrName>
                                        </p:attrNameLst>
                                      </p:cBhvr>
                                      <p:to>
                                        <p:strVal val="visible"/>
                                      </p:to>
                                    </p:set>
                                    <p:animEffect transition="in" filter="wheel(1)">
                                      <p:cBhvr>
                                        <p:cTn id="166" dur="2000"/>
                                        <p:tgtEl>
                                          <p:spTgt spid="108"/>
                                        </p:tgtEl>
                                      </p:cBhvr>
                                    </p:animEffect>
                                  </p:childTnLst>
                                </p:cTn>
                              </p:par>
                              <p:par>
                                <p:cTn id="167" presetID="21" presetClass="entr" presetSubtype="1" fill="hold" grpId="0" nodeType="withEffect">
                                  <p:stCondLst>
                                    <p:cond delay="0"/>
                                  </p:stCondLst>
                                  <p:childTnLst>
                                    <p:set>
                                      <p:cBhvr>
                                        <p:cTn id="168" dur="1" fill="hold">
                                          <p:stCondLst>
                                            <p:cond delay="0"/>
                                          </p:stCondLst>
                                        </p:cTn>
                                        <p:tgtEl>
                                          <p:spTgt spid="45"/>
                                        </p:tgtEl>
                                        <p:attrNameLst>
                                          <p:attrName>style.visibility</p:attrName>
                                        </p:attrNameLst>
                                      </p:cBhvr>
                                      <p:to>
                                        <p:strVal val="visible"/>
                                      </p:to>
                                    </p:set>
                                    <p:animEffect transition="in" filter="wheel(1)">
                                      <p:cBhvr>
                                        <p:cTn id="169" dur="2000"/>
                                        <p:tgtEl>
                                          <p:spTgt spid="45"/>
                                        </p:tgtEl>
                                      </p:cBhvr>
                                    </p:animEffect>
                                  </p:childTnLst>
                                </p:cTn>
                              </p:par>
                              <p:par>
                                <p:cTn id="170" presetID="21" presetClass="entr" presetSubtype="1" fill="hold" nodeType="withEffect">
                                  <p:stCondLst>
                                    <p:cond delay="0"/>
                                  </p:stCondLst>
                                  <p:childTnLst>
                                    <p:set>
                                      <p:cBhvr>
                                        <p:cTn id="171" dur="1" fill="hold">
                                          <p:stCondLst>
                                            <p:cond delay="0"/>
                                          </p:stCondLst>
                                        </p:cTn>
                                        <p:tgtEl>
                                          <p:spTgt spid="50"/>
                                        </p:tgtEl>
                                        <p:attrNameLst>
                                          <p:attrName>style.visibility</p:attrName>
                                        </p:attrNameLst>
                                      </p:cBhvr>
                                      <p:to>
                                        <p:strVal val="visible"/>
                                      </p:to>
                                    </p:set>
                                    <p:animEffect transition="in" filter="wheel(1)">
                                      <p:cBhvr>
                                        <p:cTn id="172" dur="2000"/>
                                        <p:tgtEl>
                                          <p:spTgt spid="50"/>
                                        </p:tgtEl>
                                      </p:cBhvr>
                                    </p:animEffect>
                                  </p:childTnLst>
                                </p:cTn>
                              </p:par>
                            </p:childTnLst>
                          </p:cTn>
                        </p:par>
                      </p:childTnLst>
                    </p:cTn>
                  </p:par>
                  <p:par>
                    <p:cTn id="173" fill="hold">
                      <p:stCondLst>
                        <p:cond delay="indefinite"/>
                      </p:stCondLst>
                      <p:childTnLst>
                        <p:par>
                          <p:cTn id="174" fill="hold">
                            <p:stCondLst>
                              <p:cond delay="0"/>
                            </p:stCondLst>
                            <p:childTnLst>
                              <p:par>
                                <p:cTn id="175" presetID="26" presetClass="entr" presetSubtype="0" fill="hold" nodeType="clickEffect">
                                  <p:stCondLst>
                                    <p:cond delay="0"/>
                                  </p:stCondLst>
                                  <p:childTnLst>
                                    <p:set>
                                      <p:cBhvr>
                                        <p:cTn id="176" dur="1" fill="hold">
                                          <p:stCondLst>
                                            <p:cond delay="0"/>
                                          </p:stCondLst>
                                        </p:cTn>
                                        <p:tgtEl>
                                          <p:spTgt spid="12"/>
                                        </p:tgtEl>
                                        <p:attrNameLst>
                                          <p:attrName>style.visibility</p:attrName>
                                        </p:attrNameLst>
                                      </p:cBhvr>
                                      <p:to>
                                        <p:strVal val="visible"/>
                                      </p:to>
                                    </p:set>
                                    <p:animEffect transition="in" filter="wipe(down)">
                                      <p:cBhvr>
                                        <p:cTn id="177" dur="580">
                                          <p:stCondLst>
                                            <p:cond delay="0"/>
                                          </p:stCondLst>
                                        </p:cTn>
                                        <p:tgtEl>
                                          <p:spTgt spid="12"/>
                                        </p:tgtEl>
                                      </p:cBhvr>
                                    </p:animEffect>
                                    <p:anim calcmode="lin" valueType="num">
                                      <p:cBhvr>
                                        <p:cTn id="178"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179"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80"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81"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82"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83" dur="26">
                                          <p:stCondLst>
                                            <p:cond delay="650"/>
                                          </p:stCondLst>
                                        </p:cTn>
                                        <p:tgtEl>
                                          <p:spTgt spid="12"/>
                                        </p:tgtEl>
                                      </p:cBhvr>
                                      <p:to x="100000" y="60000"/>
                                    </p:animScale>
                                    <p:animScale>
                                      <p:cBhvr>
                                        <p:cTn id="184" dur="166" decel="50000">
                                          <p:stCondLst>
                                            <p:cond delay="676"/>
                                          </p:stCondLst>
                                        </p:cTn>
                                        <p:tgtEl>
                                          <p:spTgt spid="12"/>
                                        </p:tgtEl>
                                      </p:cBhvr>
                                      <p:to x="100000" y="100000"/>
                                    </p:animScale>
                                    <p:animScale>
                                      <p:cBhvr>
                                        <p:cTn id="185" dur="26">
                                          <p:stCondLst>
                                            <p:cond delay="1312"/>
                                          </p:stCondLst>
                                        </p:cTn>
                                        <p:tgtEl>
                                          <p:spTgt spid="12"/>
                                        </p:tgtEl>
                                      </p:cBhvr>
                                      <p:to x="100000" y="80000"/>
                                    </p:animScale>
                                    <p:animScale>
                                      <p:cBhvr>
                                        <p:cTn id="186" dur="166" decel="50000">
                                          <p:stCondLst>
                                            <p:cond delay="1338"/>
                                          </p:stCondLst>
                                        </p:cTn>
                                        <p:tgtEl>
                                          <p:spTgt spid="12"/>
                                        </p:tgtEl>
                                      </p:cBhvr>
                                      <p:to x="100000" y="100000"/>
                                    </p:animScale>
                                    <p:animScale>
                                      <p:cBhvr>
                                        <p:cTn id="187" dur="26">
                                          <p:stCondLst>
                                            <p:cond delay="1642"/>
                                          </p:stCondLst>
                                        </p:cTn>
                                        <p:tgtEl>
                                          <p:spTgt spid="12"/>
                                        </p:tgtEl>
                                      </p:cBhvr>
                                      <p:to x="100000" y="90000"/>
                                    </p:animScale>
                                    <p:animScale>
                                      <p:cBhvr>
                                        <p:cTn id="188" dur="166" decel="50000">
                                          <p:stCondLst>
                                            <p:cond delay="1668"/>
                                          </p:stCondLst>
                                        </p:cTn>
                                        <p:tgtEl>
                                          <p:spTgt spid="12"/>
                                        </p:tgtEl>
                                      </p:cBhvr>
                                      <p:to x="100000" y="100000"/>
                                    </p:animScale>
                                    <p:animScale>
                                      <p:cBhvr>
                                        <p:cTn id="189" dur="26">
                                          <p:stCondLst>
                                            <p:cond delay="1808"/>
                                          </p:stCondLst>
                                        </p:cTn>
                                        <p:tgtEl>
                                          <p:spTgt spid="12"/>
                                        </p:tgtEl>
                                      </p:cBhvr>
                                      <p:to x="100000" y="95000"/>
                                    </p:animScale>
                                    <p:animScale>
                                      <p:cBhvr>
                                        <p:cTn id="190" dur="166" decel="50000">
                                          <p:stCondLst>
                                            <p:cond delay="1834"/>
                                          </p:stCondLst>
                                        </p:cTn>
                                        <p:tgtEl>
                                          <p:spTgt spid="12"/>
                                        </p:tgtEl>
                                      </p:cBhvr>
                                      <p:to x="100000" y="100000"/>
                                    </p:animScale>
                                  </p:childTnLst>
                                </p:cTn>
                              </p:par>
                            </p:childTnLst>
                          </p:cTn>
                        </p:par>
                      </p:childTnLst>
                    </p:cTn>
                  </p:par>
                  <p:par>
                    <p:cTn id="191" fill="hold">
                      <p:stCondLst>
                        <p:cond delay="indefinite"/>
                      </p:stCondLst>
                      <p:childTnLst>
                        <p:par>
                          <p:cTn id="192" fill="hold">
                            <p:stCondLst>
                              <p:cond delay="0"/>
                            </p:stCondLst>
                            <p:childTnLst>
                              <p:par>
                                <p:cTn id="193" presetID="42" presetClass="entr" presetSubtype="0" fill="hold" grpId="0" nodeType="clickEffect">
                                  <p:stCondLst>
                                    <p:cond delay="0"/>
                                  </p:stCondLst>
                                  <p:childTnLst>
                                    <p:set>
                                      <p:cBhvr>
                                        <p:cTn id="194" dur="1" fill="hold">
                                          <p:stCondLst>
                                            <p:cond delay="0"/>
                                          </p:stCondLst>
                                        </p:cTn>
                                        <p:tgtEl>
                                          <p:spTgt spid="147"/>
                                        </p:tgtEl>
                                        <p:attrNameLst>
                                          <p:attrName>style.visibility</p:attrName>
                                        </p:attrNameLst>
                                      </p:cBhvr>
                                      <p:to>
                                        <p:strVal val="visible"/>
                                      </p:to>
                                    </p:set>
                                    <p:animEffect transition="in" filter="fade">
                                      <p:cBhvr>
                                        <p:cTn id="195" dur="1000"/>
                                        <p:tgtEl>
                                          <p:spTgt spid="147"/>
                                        </p:tgtEl>
                                      </p:cBhvr>
                                    </p:animEffect>
                                    <p:anim calcmode="lin" valueType="num">
                                      <p:cBhvr>
                                        <p:cTn id="196" dur="1000" fill="hold"/>
                                        <p:tgtEl>
                                          <p:spTgt spid="147"/>
                                        </p:tgtEl>
                                        <p:attrNameLst>
                                          <p:attrName>ppt_x</p:attrName>
                                        </p:attrNameLst>
                                      </p:cBhvr>
                                      <p:tavLst>
                                        <p:tav tm="0">
                                          <p:val>
                                            <p:strVal val="#ppt_x"/>
                                          </p:val>
                                        </p:tav>
                                        <p:tav tm="100000">
                                          <p:val>
                                            <p:strVal val="#ppt_x"/>
                                          </p:val>
                                        </p:tav>
                                      </p:tavLst>
                                    </p:anim>
                                    <p:anim calcmode="lin" valueType="num">
                                      <p:cBhvr>
                                        <p:cTn id="197" dur="1000" fill="hold"/>
                                        <p:tgtEl>
                                          <p:spTgt spid="1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1" grpId="0" animBg="1"/>
      <p:bldP spid="23" grpId="0" animBg="1"/>
      <p:bldP spid="24" grpId="0" animBg="1"/>
      <p:bldP spid="25" grpId="0" animBg="1"/>
      <p:bldP spid="29" grpId="0" animBg="1"/>
      <p:bldP spid="34" grpId="0" animBg="1"/>
      <p:bldP spid="35" grpId="0" animBg="1"/>
      <p:bldP spid="37" grpId="0" animBg="1"/>
      <p:bldP spid="3" grpId="0" animBg="1"/>
      <p:bldP spid="91" grpId="0"/>
      <p:bldP spid="92" grpId="0"/>
      <p:bldP spid="95" grpId="0" animBg="1"/>
      <p:bldP spid="96" grpId="0" animBg="1"/>
      <p:bldP spid="97" grpId="0" animBg="1"/>
      <p:bldP spid="139" grpId="0"/>
      <p:bldP spid="140" grpId="0"/>
      <p:bldP spid="147" grpId="0" animBg="1"/>
      <p:bldP spid="18" grpId="0"/>
      <p:bldP spid="20" grpId="0"/>
      <p:bldP spid="45" grpId="0" animBg="1"/>
      <p:bldP spid="78" grpId="0" animBg="1"/>
      <p:bldP spid="7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3">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2E7933C-6681-DE1C-D192-0250304DF74B}"/>
              </a:ext>
            </a:extLst>
          </p:cNvPr>
          <p:cNvSpPr>
            <a:spLocks noGrp="1"/>
          </p:cNvSpPr>
          <p:nvPr>
            <p:ph type="title"/>
          </p:nvPr>
        </p:nvSpPr>
        <p:spPr>
          <a:xfrm>
            <a:off x="371094" y="1161288"/>
            <a:ext cx="3438144" cy="718485"/>
          </a:xfrm>
        </p:spPr>
        <p:txBody>
          <a:bodyPr anchor="ctr">
            <a:normAutofit/>
          </a:bodyPr>
          <a:lstStyle/>
          <a:p>
            <a:r>
              <a:rPr lang="en-GB" sz="2400" dirty="0">
                <a:solidFill>
                  <a:schemeClr val="tx1"/>
                </a:solidFill>
                <a:latin typeface="+mj-lt"/>
              </a:rPr>
              <a:t>1. Get Data from CSV</a:t>
            </a:r>
            <a:endParaRPr lang="en-US" sz="2400" dirty="0">
              <a:solidFill>
                <a:schemeClr val="tx1"/>
              </a:solidFill>
              <a:latin typeface="+mj-lt"/>
            </a:endParaRPr>
          </a:p>
        </p:txBody>
      </p:sp>
      <p:sp>
        <p:nvSpPr>
          <p:cNvPr id="20" name="Rectangle 1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81A950B-B39B-3BCD-1B16-DE4FB3D2AACD}"/>
              </a:ext>
            </a:extLst>
          </p:cNvPr>
          <p:cNvSpPr>
            <a:spLocks noGrp="1"/>
          </p:cNvSpPr>
          <p:nvPr>
            <p:ph idx="1"/>
          </p:nvPr>
        </p:nvSpPr>
        <p:spPr>
          <a:xfrm>
            <a:off x="371094" y="2718054"/>
            <a:ext cx="3438906" cy="3207258"/>
          </a:xfrm>
        </p:spPr>
        <p:txBody>
          <a:bodyPr anchor="t">
            <a:normAutofit/>
          </a:bodyPr>
          <a:lstStyle/>
          <a:p>
            <a:pPr marL="0" indent="0">
              <a:buNone/>
            </a:pPr>
            <a:r>
              <a:rPr lang="en-GB" sz="1100" dirty="0"/>
              <a:t>In this project, as a first step we need to get the given data from Excel into python project for further analyzation.</a:t>
            </a:r>
          </a:p>
          <a:p>
            <a:pPr marL="0" indent="0">
              <a:buNone/>
            </a:pPr>
            <a:r>
              <a:rPr lang="en-GB" sz="1100" dirty="0"/>
              <a:t>As a common practice, this is done by importing panda's library.</a:t>
            </a:r>
          </a:p>
          <a:p>
            <a:pPr marL="0" indent="0">
              <a:buNone/>
            </a:pPr>
            <a:r>
              <a:rPr lang="en-GB" sz="1100" dirty="0"/>
              <a:t>Function used for this is </a:t>
            </a:r>
            <a:r>
              <a:rPr lang="en-GB" sz="1100" i="1" dirty="0" err="1">
                <a:solidFill>
                  <a:srgbClr val="C00000"/>
                </a:solidFill>
              </a:rPr>
              <a:t>pd.read_csv</a:t>
            </a:r>
            <a:r>
              <a:rPr lang="en-GB" sz="1100" i="1" dirty="0">
                <a:solidFill>
                  <a:srgbClr val="C00000"/>
                </a:solidFill>
              </a:rPr>
              <a:t>(“./Data/….filename…. .csv”)</a:t>
            </a:r>
          </a:p>
          <a:p>
            <a:pPr marL="0" indent="0">
              <a:buNone/>
            </a:pPr>
            <a:r>
              <a:rPr lang="en-GB" sz="1100" i="1" dirty="0"/>
              <a:t>Additional information about dataset:</a:t>
            </a:r>
          </a:p>
          <a:p>
            <a:pPr>
              <a:buFontTx/>
              <a:buChar char="-"/>
            </a:pPr>
            <a:r>
              <a:rPr lang="en-GB" sz="1100" i="1" dirty="0"/>
              <a:t>As shown in previous slide, we have several input parameters.</a:t>
            </a:r>
          </a:p>
          <a:p>
            <a:pPr>
              <a:buFontTx/>
              <a:buChar char="-"/>
            </a:pPr>
            <a:r>
              <a:rPr lang="en-GB" sz="1100" i="1" dirty="0"/>
              <a:t>Output prediction is “Death Event” as mentioned in the last column</a:t>
            </a:r>
          </a:p>
          <a:p>
            <a:pPr>
              <a:buFontTx/>
              <a:buChar char="-"/>
            </a:pPr>
            <a:r>
              <a:rPr lang="en-GB" sz="1100" i="1" dirty="0"/>
              <a:t>Purpose of this machine learning algorithm is to predict the “Death event” based on all given input parameters</a:t>
            </a:r>
          </a:p>
          <a:p>
            <a:pPr marL="0" indent="0">
              <a:buNone/>
            </a:pPr>
            <a:endParaRPr lang="en-US" sz="1700" i="1" dirty="0"/>
          </a:p>
        </p:txBody>
      </p:sp>
      <p:pic>
        <p:nvPicPr>
          <p:cNvPr id="6" name="Picture 5">
            <a:extLst>
              <a:ext uri="{FF2B5EF4-FFF2-40B4-BE49-F238E27FC236}">
                <a16:creationId xmlns:a16="http://schemas.microsoft.com/office/drawing/2014/main" id="{C02AE6BA-8F66-47BD-8E30-97E12A7A1B7C}"/>
              </a:ext>
            </a:extLst>
          </p:cNvPr>
          <p:cNvPicPr>
            <a:picLocks noChangeAspect="1"/>
          </p:cNvPicPr>
          <p:nvPr/>
        </p:nvPicPr>
        <p:blipFill>
          <a:blip r:embed="rId2"/>
          <a:stretch>
            <a:fillRect/>
          </a:stretch>
        </p:blipFill>
        <p:spPr>
          <a:xfrm>
            <a:off x="4817623" y="1161288"/>
            <a:ext cx="6576630" cy="41837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a:extLst>
              <a:ext uri="{FF2B5EF4-FFF2-40B4-BE49-F238E27FC236}">
                <a16:creationId xmlns:a16="http://schemas.microsoft.com/office/drawing/2014/main" id="{F4059FB6-7D13-C7B1-6043-32A5C145233C}"/>
              </a:ext>
            </a:extLst>
          </p:cNvPr>
          <p:cNvSpPr txBox="1"/>
          <p:nvPr/>
        </p:nvSpPr>
        <p:spPr>
          <a:xfrm>
            <a:off x="-17086" y="6644408"/>
            <a:ext cx="1836093" cy="230832"/>
          </a:xfrm>
          <a:prstGeom prst="rect">
            <a:avLst/>
          </a:prstGeom>
          <a:noFill/>
        </p:spPr>
        <p:txBody>
          <a:bodyPr wrap="square" rtlCol="0">
            <a:spAutoFit/>
          </a:bodyPr>
          <a:lstStyle/>
          <a:p>
            <a:pPr>
              <a:spcAft>
                <a:spcPts val="600"/>
              </a:spcAft>
            </a:pPr>
            <a:r>
              <a:rPr lang="en-GB" sz="900" i="1" dirty="0">
                <a:solidFill>
                  <a:srgbClr val="C00000"/>
                </a:solidFill>
              </a:rPr>
              <a:t> 15 – May 2023, Arun Ramamurthy</a:t>
            </a:r>
            <a:endParaRPr lang="en-US" sz="900" i="1" dirty="0">
              <a:solidFill>
                <a:srgbClr val="C00000"/>
              </a:solidFill>
            </a:endParaRPr>
          </a:p>
        </p:txBody>
      </p:sp>
      <p:sp>
        <p:nvSpPr>
          <p:cNvPr id="7" name="TextBox 6">
            <a:extLst>
              <a:ext uri="{FF2B5EF4-FFF2-40B4-BE49-F238E27FC236}">
                <a16:creationId xmlns:a16="http://schemas.microsoft.com/office/drawing/2014/main" id="{12AAB9B5-1D57-57F5-4D06-5FF1C8B059AE}"/>
              </a:ext>
            </a:extLst>
          </p:cNvPr>
          <p:cNvSpPr txBox="1"/>
          <p:nvPr/>
        </p:nvSpPr>
        <p:spPr>
          <a:xfrm>
            <a:off x="11730883" y="6630908"/>
            <a:ext cx="468923" cy="215444"/>
          </a:xfrm>
          <a:prstGeom prst="rect">
            <a:avLst/>
          </a:prstGeom>
          <a:noFill/>
        </p:spPr>
        <p:txBody>
          <a:bodyPr wrap="square" rtlCol="0">
            <a:spAutoFit/>
          </a:bodyPr>
          <a:lstStyle/>
          <a:p>
            <a:pPr>
              <a:spcAft>
                <a:spcPts val="600"/>
              </a:spcAft>
            </a:pPr>
            <a:r>
              <a:rPr lang="en-GB" sz="800" i="1" dirty="0">
                <a:solidFill>
                  <a:srgbClr val="002060"/>
                </a:solidFill>
              </a:rPr>
              <a:t>6 / 47</a:t>
            </a:r>
            <a:endParaRPr lang="en-US" sz="800" i="1" dirty="0">
              <a:solidFill>
                <a:srgbClr val="002060"/>
              </a:solidFill>
            </a:endParaRPr>
          </a:p>
        </p:txBody>
      </p:sp>
    </p:spTree>
    <p:extLst>
      <p:ext uri="{BB962C8B-B14F-4D97-AF65-F5344CB8AC3E}">
        <p14:creationId xmlns:p14="http://schemas.microsoft.com/office/powerpoint/2010/main" val="118638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checkerboard(across)">
                                      <p:cBhvr>
                                        <p:cTn id="10" dur="500"/>
                                        <p:tgtEl>
                                          <p:spTgt spid="3">
                                            <p:txEl>
                                              <p:pRg st="1" end="1"/>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checkerboard(across)">
                                      <p:cBhvr>
                                        <p:cTn id="13" dur="500"/>
                                        <p:tgtEl>
                                          <p:spTgt spid="3">
                                            <p:txEl>
                                              <p:pRg st="2" end="2"/>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checkerboard(across)">
                                      <p:cBhvr>
                                        <p:cTn id="16" dur="500"/>
                                        <p:tgtEl>
                                          <p:spTgt spid="3">
                                            <p:txEl>
                                              <p:pRg st="3" end="3"/>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checkerboard(across)">
                                      <p:cBhvr>
                                        <p:cTn id="19" dur="500"/>
                                        <p:tgtEl>
                                          <p:spTgt spid="3">
                                            <p:txEl>
                                              <p:pRg st="4" end="4"/>
                                            </p:txEl>
                                          </p:spTgt>
                                        </p:tgtEl>
                                      </p:cBhvr>
                                    </p:animEffect>
                                  </p:childTnLst>
                                </p:cTn>
                              </p:par>
                              <p:par>
                                <p:cTn id="20" presetID="5" presetClass="entr" presetSubtype="1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checkerboard(across)">
                                      <p:cBhvr>
                                        <p:cTn id="22" dur="500"/>
                                        <p:tgtEl>
                                          <p:spTgt spid="3">
                                            <p:txEl>
                                              <p:pRg st="5" end="5"/>
                                            </p:txEl>
                                          </p:spTgt>
                                        </p:tgtEl>
                                      </p:cBhvr>
                                    </p:animEffect>
                                  </p:childTnLst>
                                </p:cTn>
                              </p:par>
                              <p:par>
                                <p:cTn id="23" presetID="5" presetClass="entr" presetSubtype="1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checkerboard(across)">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heel(1)">
                                      <p:cBhvr>
                                        <p:cTn id="3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7933C-6681-DE1C-D192-0250304DF74B}"/>
              </a:ext>
            </a:extLst>
          </p:cNvPr>
          <p:cNvSpPr>
            <a:spLocks noGrp="1"/>
          </p:cNvSpPr>
          <p:nvPr>
            <p:ph type="title"/>
          </p:nvPr>
        </p:nvSpPr>
        <p:spPr>
          <a:xfrm>
            <a:off x="371093" y="62926"/>
            <a:ext cx="10972800" cy="274320"/>
          </a:xfrm>
          <a:gradFill flip="none" rotWithShape="1">
            <a:gsLst>
              <a:gs pos="0">
                <a:schemeClr val="tx2">
                  <a:lumMod val="50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txBody>
          <a:bodyPr vert="horz" lIns="91440" tIns="45720" rIns="91440" bIns="45720" rtlCol="0" anchor="ctr">
            <a:normAutofit/>
          </a:bodyPr>
          <a:lstStyle/>
          <a:p>
            <a:r>
              <a:rPr lang="en-GB" sz="1200" b="1" dirty="0">
                <a:latin typeface="+mj-lt"/>
              </a:rPr>
              <a:t>1.1 – Get data from CSV file + Import all required libraries</a:t>
            </a:r>
            <a:endParaRPr lang="en-US" sz="1200" b="1" dirty="0">
              <a:latin typeface="+mj-lt"/>
            </a:endParaRPr>
          </a:p>
        </p:txBody>
      </p:sp>
      <p:sp>
        <p:nvSpPr>
          <p:cNvPr id="3" name="Content Placeholder 2">
            <a:extLst>
              <a:ext uri="{FF2B5EF4-FFF2-40B4-BE49-F238E27FC236}">
                <a16:creationId xmlns:a16="http://schemas.microsoft.com/office/drawing/2014/main" id="{181A950B-B39B-3BCD-1B16-DE4FB3D2AACD}"/>
              </a:ext>
            </a:extLst>
          </p:cNvPr>
          <p:cNvSpPr>
            <a:spLocks noGrp="1"/>
          </p:cNvSpPr>
          <p:nvPr>
            <p:ph idx="1"/>
          </p:nvPr>
        </p:nvSpPr>
        <p:spPr>
          <a:xfrm>
            <a:off x="371093" y="1825371"/>
            <a:ext cx="2625026" cy="3207258"/>
          </a:xfrm>
        </p:spPr>
        <p:txBody>
          <a:bodyPr anchor="t">
            <a:normAutofit lnSpcReduction="10000"/>
          </a:bodyPr>
          <a:lstStyle/>
          <a:p>
            <a:pPr marL="0" indent="0">
              <a:buNone/>
            </a:pPr>
            <a:r>
              <a:rPr lang="en-GB" sz="1100" dirty="0"/>
              <a:t>In this project, already data is provided in the CSV format. We need to get this data in to our Python environment so that, we can start working with this.</a:t>
            </a:r>
          </a:p>
          <a:p>
            <a:pPr marL="0" indent="0">
              <a:buNone/>
            </a:pPr>
            <a:r>
              <a:rPr lang="en-GB" sz="1100" dirty="0"/>
              <a:t>Following methods are used to complete this task.</a:t>
            </a:r>
          </a:p>
          <a:p>
            <a:pPr>
              <a:buFontTx/>
              <a:buChar char="-"/>
            </a:pPr>
            <a:r>
              <a:rPr lang="en-GB" sz="1100" dirty="0"/>
              <a:t>Import necessary libraries in Python code. (Panda's library is the one which help us to get the Data form CSV file)</a:t>
            </a:r>
          </a:p>
          <a:p>
            <a:pPr>
              <a:buFontTx/>
              <a:buChar char="-"/>
            </a:pPr>
            <a:r>
              <a:rPr lang="en-GB" sz="1100" dirty="0"/>
              <a:t>Here, data frame name is </a:t>
            </a:r>
            <a:r>
              <a:rPr lang="en-GB" sz="1100" b="1" dirty="0" err="1"/>
              <a:t>cvd</a:t>
            </a:r>
            <a:endParaRPr lang="en-GB" sz="1100" dirty="0"/>
          </a:p>
          <a:p>
            <a:pPr>
              <a:buFontTx/>
              <a:buChar char="-"/>
            </a:pPr>
            <a:r>
              <a:rPr lang="en-GB" sz="1100" dirty="0"/>
              <a:t>Read the Header of top 5 lines to get a quick look into data and its contents.</a:t>
            </a:r>
          </a:p>
          <a:p>
            <a:pPr>
              <a:buFontTx/>
              <a:buChar char="-"/>
            </a:pPr>
            <a:r>
              <a:rPr lang="en-GB" sz="1100" dirty="0"/>
              <a:t>The Python code to do this job is enclosed in this slide.</a:t>
            </a:r>
          </a:p>
          <a:p>
            <a:pPr>
              <a:buFontTx/>
              <a:buChar char="-"/>
            </a:pPr>
            <a:r>
              <a:rPr lang="en-GB" sz="1100" dirty="0"/>
              <a:t>Remaining libraries are imported for other purpose, which shall be explained in next sections</a:t>
            </a:r>
          </a:p>
          <a:p>
            <a:pPr marL="0" indent="0">
              <a:buNone/>
            </a:pPr>
            <a:endParaRPr lang="en-US" sz="1700" i="1" dirty="0"/>
          </a:p>
        </p:txBody>
      </p:sp>
      <p:pic>
        <p:nvPicPr>
          <p:cNvPr id="7" name="Picture 6">
            <a:extLst>
              <a:ext uri="{FF2B5EF4-FFF2-40B4-BE49-F238E27FC236}">
                <a16:creationId xmlns:a16="http://schemas.microsoft.com/office/drawing/2014/main" id="{5AE4BF44-92CB-7D31-84B5-EABC944C152D}"/>
              </a:ext>
            </a:extLst>
          </p:cNvPr>
          <p:cNvPicPr>
            <a:picLocks noChangeAspect="1"/>
          </p:cNvPicPr>
          <p:nvPr/>
        </p:nvPicPr>
        <p:blipFill>
          <a:blip r:embed="rId2"/>
          <a:stretch>
            <a:fillRect/>
          </a:stretch>
        </p:blipFill>
        <p:spPr>
          <a:xfrm>
            <a:off x="2996119" y="787940"/>
            <a:ext cx="7561901" cy="5097437"/>
          </a:xfrm>
          <a:prstGeom prst="rect">
            <a:avLst/>
          </a:prstGeom>
        </p:spPr>
      </p:pic>
      <p:sp>
        <p:nvSpPr>
          <p:cNvPr id="11" name="TextBox 10">
            <a:extLst>
              <a:ext uri="{FF2B5EF4-FFF2-40B4-BE49-F238E27FC236}">
                <a16:creationId xmlns:a16="http://schemas.microsoft.com/office/drawing/2014/main" id="{EDBBE94A-68C2-4619-EBF9-46D6537D8A96}"/>
              </a:ext>
            </a:extLst>
          </p:cNvPr>
          <p:cNvSpPr txBox="1"/>
          <p:nvPr/>
        </p:nvSpPr>
        <p:spPr>
          <a:xfrm>
            <a:off x="-17086" y="6644408"/>
            <a:ext cx="1836093" cy="230832"/>
          </a:xfrm>
          <a:prstGeom prst="rect">
            <a:avLst/>
          </a:prstGeom>
          <a:noFill/>
        </p:spPr>
        <p:txBody>
          <a:bodyPr wrap="square" rtlCol="0">
            <a:spAutoFit/>
          </a:bodyPr>
          <a:lstStyle/>
          <a:p>
            <a:pPr>
              <a:spcAft>
                <a:spcPts val="600"/>
              </a:spcAft>
            </a:pPr>
            <a:r>
              <a:rPr lang="en-GB" sz="900" i="1" dirty="0">
                <a:solidFill>
                  <a:srgbClr val="C00000"/>
                </a:solidFill>
              </a:rPr>
              <a:t> 15 – May 2023, Arun Ramamurthy</a:t>
            </a:r>
            <a:endParaRPr lang="en-US" sz="900" i="1" dirty="0">
              <a:solidFill>
                <a:srgbClr val="C00000"/>
              </a:solidFill>
            </a:endParaRPr>
          </a:p>
        </p:txBody>
      </p:sp>
      <p:sp>
        <p:nvSpPr>
          <p:cNvPr id="5" name="TextBox 4">
            <a:extLst>
              <a:ext uri="{FF2B5EF4-FFF2-40B4-BE49-F238E27FC236}">
                <a16:creationId xmlns:a16="http://schemas.microsoft.com/office/drawing/2014/main" id="{2577BBA9-5BFA-F7DC-41B4-0BBCEBE90FCF}"/>
              </a:ext>
            </a:extLst>
          </p:cNvPr>
          <p:cNvSpPr txBox="1"/>
          <p:nvPr/>
        </p:nvSpPr>
        <p:spPr>
          <a:xfrm>
            <a:off x="11730883" y="6630908"/>
            <a:ext cx="468923" cy="215444"/>
          </a:xfrm>
          <a:prstGeom prst="rect">
            <a:avLst/>
          </a:prstGeom>
          <a:noFill/>
        </p:spPr>
        <p:txBody>
          <a:bodyPr wrap="square" rtlCol="0">
            <a:spAutoFit/>
          </a:bodyPr>
          <a:lstStyle/>
          <a:p>
            <a:pPr>
              <a:spcAft>
                <a:spcPts val="600"/>
              </a:spcAft>
            </a:pPr>
            <a:r>
              <a:rPr lang="en-GB" sz="800" i="1" dirty="0">
                <a:solidFill>
                  <a:srgbClr val="002060"/>
                </a:solidFill>
              </a:rPr>
              <a:t>7 / 47</a:t>
            </a:r>
            <a:endParaRPr lang="en-US" sz="800" i="1" dirty="0">
              <a:solidFill>
                <a:srgbClr val="002060"/>
              </a:solidFill>
            </a:endParaRPr>
          </a:p>
        </p:txBody>
      </p:sp>
    </p:spTree>
    <p:extLst>
      <p:ext uri="{BB962C8B-B14F-4D97-AF65-F5344CB8AC3E}">
        <p14:creationId xmlns:p14="http://schemas.microsoft.com/office/powerpoint/2010/main" val="233518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heckerboard(across)">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heckerboard(across)">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heckerboard(across)">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checkerboard(across)">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checkerboard(across)">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81A950B-B39B-3BCD-1B16-DE4FB3D2AACD}"/>
              </a:ext>
            </a:extLst>
          </p:cNvPr>
          <p:cNvSpPr>
            <a:spLocks noGrp="1"/>
          </p:cNvSpPr>
          <p:nvPr>
            <p:ph idx="1"/>
          </p:nvPr>
        </p:nvSpPr>
        <p:spPr>
          <a:xfrm>
            <a:off x="371094" y="2718054"/>
            <a:ext cx="3438906" cy="3207258"/>
          </a:xfrm>
        </p:spPr>
        <p:txBody>
          <a:bodyPr anchor="t">
            <a:normAutofit/>
          </a:bodyPr>
          <a:lstStyle/>
          <a:p>
            <a:pPr marL="0" indent="0">
              <a:buNone/>
            </a:pPr>
            <a:r>
              <a:rPr lang="en-GB" sz="1200" dirty="0"/>
              <a:t>EDA involves various process related to data. </a:t>
            </a:r>
          </a:p>
          <a:p>
            <a:pPr marL="0" indent="0">
              <a:buNone/>
            </a:pPr>
            <a:r>
              <a:rPr lang="en-GB" sz="1200" i="1" dirty="0"/>
              <a:t>1. Collect the data to get application usage</a:t>
            </a:r>
          </a:p>
          <a:p>
            <a:pPr marL="0" indent="0">
              <a:buNone/>
            </a:pPr>
            <a:r>
              <a:rPr lang="en-GB" sz="1200" i="1" dirty="0"/>
              <a:t>2. Make sure, we have all relevant data and no null values</a:t>
            </a:r>
          </a:p>
          <a:p>
            <a:pPr marL="0" indent="0">
              <a:buNone/>
            </a:pPr>
            <a:r>
              <a:rPr lang="en-GB" sz="1200" i="1" dirty="0"/>
              <a:t>3. Measure the mean/median of data set</a:t>
            </a:r>
          </a:p>
          <a:p>
            <a:pPr marL="0" indent="0">
              <a:buNone/>
            </a:pPr>
            <a:r>
              <a:rPr lang="en-GB" sz="1200" i="1" dirty="0"/>
              <a:t>4. Measure the data variance and deviation</a:t>
            </a:r>
          </a:p>
          <a:p>
            <a:pPr marL="0" indent="0">
              <a:buNone/>
            </a:pPr>
            <a:r>
              <a:rPr lang="en-GB" sz="1200" i="1" dirty="0"/>
              <a:t>5. Check for right or left skewness of data</a:t>
            </a:r>
          </a:p>
          <a:p>
            <a:pPr marL="0" indent="0">
              <a:buNone/>
            </a:pPr>
            <a:r>
              <a:rPr lang="en-GB" sz="1200" i="1" dirty="0"/>
              <a:t>6. Plot various charts of data like Histogram, boxplot, bar plot, etc.</a:t>
            </a:r>
          </a:p>
          <a:p>
            <a:pPr marL="0" indent="0">
              <a:buNone/>
            </a:pPr>
            <a:r>
              <a:rPr lang="en-GB" sz="1200" i="1" dirty="0"/>
              <a:t>To conclude this is vary basic step and the output data from this process helps us to predict better results</a:t>
            </a:r>
          </a:p>
          <a:p>
            <a:pPr marL="0" indent="0">
              <a:buNone/>
            </a:pPr>
            <a:endParaRPr lang="en-GB" sz="1700" i="1" dirty="0"/>
          </a:p>
          <a:p>
            <a:pPr marL="0" indent="0">
              <a:buNone/>
            </a:pPr>
            <a:endParaRPr lang="en-US" sz="1700" i="1" dirty="0"/>
          </a:p>
        </p:txBody>
      </p:sp>
      <p:pic>
        <p:nvPicPr>
          <p:cNvPr id="20" name="Picture 19">
            <a:extLst>
              <a:ext uri="{FF2B5EF4-FFF2-40B4-BE49-F238E27FC236}">
                <a16:creationId xmlns:a16="http://schemas.microsoft.com/office/drawing/2014/main" id="{B4A71ED1-6D89-205F-819A-2A524EBBF729}"/>
              </a:ext>
            </a:extLst>
          </p:cNvPr>
          <p:cNvPicPr>
            <a:picLocks noChangeAspect="1"/>
          </p:cNvPicPr>
          <p:nvPr/>
        </p:nvPicPr>
        <p:blipFill>
          <a:blip r:embed="rId2"/>
          <a:stretch>
            <a:fillRect/>
          </a:stretch>
        </p:blipFill>
        <p:spPr>
          <a:xfrm>
            <a:off x="6982984" y="700306"/>
            <a:ext cx="1287780" cy="1287780"/>
          </a:xfrm>
          <a:prstGeom prst="rect">
            <a:avLst/>
          </a:prstGeom>
        </p:spPr>
      </p:pic>
      <p:pic>
        <p:nvPicPr>
          <p:cNvPr id="22" name="Picture 21">
            <a:extLst>
              <a:ext uri="{FF2B5EF4-FFF2-40B4-BE49-F238E27FC236}">
                <a16:creationId xmlns:a16="http://schemas.microsoft.com/office/drawing/2014/main" id="{20D75863-3AB5-EDCD-C562-5A6DFC0F2469}"/>
              </a:ext>
            </a:extLst>
          </p:cNvPr>
          <p:cNvPicPr>
            <a:picLocks noChangeAspect="1"/>
          </p:cNvPicPr>
          <p:nvPr/>
        </p:nvPicPr>
        <p:blipFill>
          <a:blip r:embed="rId3"/>
          <a:stretch>
            <a:fillRect/>
          </a:stretch>
        </p:blipFill>
        <p:spPr>
          <a:xfrm>
            <a:off x="8675599" y="1808734"/>
            <a:ext cx="1287780" cy="1287780"/>
          </a:xfrm>
          <a:prstGeom prst="rect">
            <a:avLst/>
          </a:prstGeom>
        </p:spPr>
      </p:pic>
      <p:pic>
        <p:nvPicPr>
          <p:cNvPr id="24" name="Picture 23">
            <a:extLst>
              <a:ext uri="{FF2B5EF4-FFF2-40B4-BE49-F238E27FC236}">
                <a16:creationId xmlns:a16="http://schemas.microsoft.com/office/drawing/2014/main" id="{6AF1100F-DA78-0332-26FB-CA33C3E7B4EE}"/>
              </a:ext>
            </a:extLst>
          </p:cNvPr>
          <p:cNvPicPr>
            <a:picLocks noChangeAspect="1"/>
          </p:cNvPicPr>
          <p:nvPr/>
        </p:nvPicPr>
        <p:blipFill>
          <a:blip r:embed="rId4"/>
          <a:stretch>
            <a:fillRect/>
          </a:stretch>
        </p:blipFill>
        <p:spPr>
          <a:xfrm>
            <a:off x="8675599" y="3429000"/>
            <a:ext cx="1287780" cy="1287780"/>
          </a:xfrm>
          <a:prstGeom prst="rect">
            <a:avLst/>
          </a:prstGeom>
        </p:spPr>
      </p:pic>
      <p:pic>
        <p:nvPicPr>
          <p:cNvPr id="26" name="Picture 25">
            <a:extLst>
              <a:ext uri="{FF2B5EF4-FFF2-40B4-BE49-F238E27FC236}">
                <a16:creationId xmlns:a16="http://schemas.microsoft.com/office/drawing/2014/main" id="{2C184F59-5CE7-211A-7F7A-4BD33744C1C8}"/>
              </a:ext>
            </a:extLst>
          </p:cNvPr>
          <p:cNvPicPr>
            <a:picLocks noChangeAspect="1"/>
          </p:cNvPicPr>
          <p:nvPr/>
        </p:nvPicPr>
        <p:blipFill>
          <a:blip r:embed="rId5"/>
          <a:stretch>
            <a:fillRect/>
          </a:stretch>
        </p:blipFill>
        <p:spPr>
          <a:xfrm>
            <a:off x="7008331" y="4484642"/>
            <a:ext cx="1295400" cy="1287780"/>
          </a:xfrm>
          <a:prstGeom prst="rect">
            <a:avLst/>
          </a:prstGeom>
        </p:spPr>
      </p:pic>
      <p:pic>
        <p:nvPicPr>
          <p:cNvPr id="28" name="Picture 27">
            <a:extLst>
              <a:ext uri="{FF2B5EF4-FFF2-40B4-BE49-F238E27FC236}">
                <a16:creationId xmlns:a16="http://schemas.microsoft.com/office/drawing/2014/main" id="{DBC4CD43-03B5-9D21-3F70-076BB2F1C230}"/>
              </a:ext>
            </a:extLst>
          </p:cNvPr>
          <p:cNvPicPr>
            <a:picLocks noChangeAspect="1"/>
          </p:cNvPicPr>
          <p:nvPr/>
        </p:nvPicPr>
        <p:blipFill>
          <a:blip r:embed="rId6"/>
          <a:stretch>
            <a:fillRect/>
          </a:stretch>
        </p:blipFill>
        <p:spPr>
          <a:xfrm>
            <a:off x="5397383" y="3429000"/>
            <a:ext cx="1287780" cy="1287780"/>
          </a:xfrm>
          <a:prstGeom prst="rect">
            <a:avLst/>
          </a:prstGeom>
        </p:spPr>
      </p:pic>
      <p:pic>
        <p:nvPicPr>
          <p:cNvPr id="30" name="Picture 29">
            <a:extLst>
              <a:ext uri="{FF2B5EF4-FFF2-40B4-BE49-F238E27FC236}">
                <a16:creationId xmlns:a16="http://schemas.microsoft.com/office/drawing/2014/main" id="{DBD12884-22D1-340A-93D7-AEFFBC4631B2}"/>
              </a:ext>
            </a:extLst>
          </p:cNvPr>
          <p:cNvPicPr>
            <a:picLocks noChangeAspect="1"/>
          </p:cNvPicPr>
          <p:nvPr/>
        </p:nvPicPr>
        <p:blipFill>
          <a:blip r:embed="rId7"/>
          <a:stretch>
            <a:fillRect/>
          </a:stretch>
        </p:blipFill>
        <p:spPr>
          <a:xfrm>
            <a:off x="5397383" y="1901006"/>
            <a:ext cx="1287780" cy="1287780"/>
          </a:xfrm>
          <a:prstGeom prst="rect">
            <a:avLst/>
          </a:prstGeom>
        </p:spPr>
      </p:pic>
      <p:sp>
        <p:nvSpPr>
          <p:cNvPr id="36" name="Arrow: Chevron 35">
            <a:extLst>
              <a:ext uri="{FF2B5EF4-FFF2-40B4-BE49-F238E27FC236}">
                <a16:creationId xmlns:a16="http://schemas.microsoft.com/office/drawing/2014/main" id="{F8A1F6BB-F295-85D7-56CE-A00BAE599BBF}"/>
              </a:ext>
            </a:extLst>
          </p:cNvPr>
          <p:cNvSpPr/>
          <p:nvPr/>
        </p:nvSpPr>
        <p:spPr>
          <a:xfrm rot="2339712">
            <a:off x="8061924" y="1776380"/>
            <a:ext cx="798877" cy="20156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Arrow: Chevron 36">
            <a:extLst>
              <a:ext uri="{FF2B5EF4-FFF2-40B4-BE49-F238E27FC236}">
                <a16:creationId xmlns:a16="http://schemas.microsoft.com/office/drawing/2014/main" id="{B64A5B34-DBCD-AE7D-0F1C-ABCDFF88B7CB}"/>
              </a:ext>
            </a:extLst>
          </p:cNvPr>
          <p:cNvSpPr/>
          <p:nvPr/>
        </p:nvSpPr>
        <p:spPr>
          <a:xfrm rot="5400000">
            <a:off x="9103668" y="3179987"/>
            <a:ext cx="395938" cy="14654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Arrow: Chevron 37">
            <a:extLst>
              <a:ext uri="{FF2B5EF4-FFF2-40B4-BE49-F238E27FC236}">
                <a16:creationId xmlns:a16="http://schemas.microsoft.com/office/drawing/2014/main" id="{72D4CD28-8AE7-2899-AB11-E8D470B61455}"/>
              </a:ext>
            </a:extLst>
          </p:cNvPr>
          <p:cNvSpPr/>
          <p:nvPr/>
        </p:nvSpPr>
        <p:spPr>
          <a:xfrm rot="16200000">
            <a:off x="5924827" y="3238996"/>
            <a:ext cx="309463" cy="14654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Arrow: Chevron 38">
            <a:extLst>
              <a:ext uri="{FF2B5EF4-FFF2-40B4-BE49-F238E27FC236}">
                <a16:creationId xmlns:a16="http://schemas.microsoft.com/office/drawing/2014/main" id="{7757A27E-3C5E-DC39-C933-0D06BE8F638C}"/>
              </a:ext>
            </a:extLst>
          </p:cNvPr>
          <p:cNvSpPr/>
          <p:nvPr/>
        </p:nvSpPr>
        <p:spPr>
          <a:xfrm rot="13026850">
            <a:off x="6434286" y="4587652"/>
            <a:ext cx="748162" cy="21021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Arrow: Chevron 39">
            <a:extLst>
              <a:ext uri="{FF2B5EF4-FFF2-40B4-BE49-F238E27FC236}">
                <a16:creationId xmlns:a16="http://schemas.microsoft.com/office/drawing/2014/main" id="{7ED29DDD-BD19-E54B-08E6-B8C64C2BC1A4}"/>
              </a:ext>
            </a:extLst>
          </p:cNvPr>
          <p:cNvSpPr/>
          <p:nvPr/>
        </p:nvSpPr>
        <p:spPr>
          <a:xfrm rot="8333517">
            <a:off x="8175350" y="4607695"/>
            <a:ext cx="754597" cy="19140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Arrow: Chevron 40">
            <a:extLst>
              <a:ext uri="{FF2B5EF4-FFF2-40B4-BE49-F238E27FC236}">
                <a16:creationId xmlns:a16="http://schemas.microsoft.com/office/drawing/2014/main" id="{3C4A1C90-DB17-C3AF-32D4-8AD877D947FC}"/>
              </a:ext>
            </a:extLst>
          </p:cNvPr>
          <p:cNvSpPr/>
          <p:nvPr/>
        </p:nvSpPr>
        <p:spPr>
          <a:xfrm rot="19106854">
            <a:off x="6404661" y="1776118"/>
            <a:ext cx="773627" cy="19140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Scroll: Horizontal 42">
            <a:extLst>
              <a:ext uri="{FF2B5EF4-FFF2-40B4-BE49-F238E27FC236}">
                <a16:creationId xmlns:a16="http://schemas.microsoft.com/office/drawing/2014/main" id="{DEDBD103-4839-242F-ACAD-4712000BBEDD}"/>
              </a:ext>
            </a:extLst>
          </p:cNvPr>
          <p:cNvSpPr/>
          <p:nvPr/>
        </p:nvSpPr>
        <p:spPr>
          <a:xfrm>
            <a:off x="6890327" y="2551723"/>
            <a:ext cx="1588655" cy="1364496"/>
          </a:xfrm>
          <a:prstGeom prst="horizontalScroll">
            <a:avLst/>
          </a:prstGeom>
          <a:gradFill>
            <a:gsLst>
              <a:gs pos="0">
                <a:schemeClr val="tx2"/>
              </a:gs>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b="1" i="1" dirty="0">
                <a:solidFill>
                  <a:schemeClr val="tx1"/>
                </a:solidFill>
              </a:rPr>
              <a:t>Exploratory Data Analysis</a:t>
            </a:r>
            <a:endParaRPr lang="en-US" b="1" i="1" dirty="0">
              <a:solidFill>
                <a:schemeClr val="tx1"/>
              </a:solidFill>
            </a:endParaRPr>
          </a:p>
        </p:txBody>
      </p:sp>
      <p:sp>
        <p:nvSpPr>
          <p:cNvPr id="46" name="Title 1">
            <a:extLst>
              <a:ext uri="{FF2B5EF4-FFF2-40B4-BE49-F238E27FC236}">
                <a16:creationId xmlns:a16="http://schemas.microsoft.com/office/drawing/2014/main" id="{EB490B03-A976-5D8F-4BB4-1100D6062D08}"/>
              </a:ext>
            </a:extLst>
          </p:cNvPr>
          <p:cNvSpPr txBox="1">
            <a:spLocks/>
          </p:cNvSpPr>
          <p:nvPr/>
        </p:nvSpPr>
        <p:spPr>
          <a:xfrm>
            <a:off x="341029" y="1182521"/>
            <a:ext cx="3438144" cy="718485"/>
          </a:xfrm>
          <a:prstGeom prst="rect">
            <a:avLst/>
          </a:prstGeom>
          <a:solidFill>
            <a:srgbClr val="F7A600"/>
          </a:solidFill>
        </p:spPr>
        <p:txBody>
          <a:bodyPr vert="horz" lIns="91440" tIns="45720" rIns="91440" bIns="45720" rtlCol="0" anchor="ctr">
            <a:normAutofit lnSpcReduction="10000"/>
          </a:bodyPr>
          <a:lstStyle>
            <a:lvl1pPr algn="ctr" defTabSz="914400" rtl="0" eaLnBrk="1" latinLnBrk="0" hangingPunct="1">
              <a:lnSpc>
                <a:spcPct val="90000"/>
              </a:lnSpc>
              <a:spcBef>
                <a:spcPct val="0"/>
              </a:spcBef>
              <a:buNone/>
              <a:defRPr sz="3200" kern="1200">
                <a:solidFill>
                  <a:schemeClr val="bg1"/>
                </a:solidFill>
                <a:latin typeface="Arial" panose="020B0604020202020204" pitchFamily="34" charset="0"/>
                <a:ea typeface="+mj-ea"/>
                <a:cs typeface="Arial" panose="020B0604020202020204" pitchFamily="34" charset="0"/>
              </a:defRPr>
            </a:lvl1pPr>
          </a:lstStyle>
          <a:p>
            <a:r>
              <a:rPr lang="en-GB" sz="2400" dirty="0">
                <a:solidFill>
                  <a:schemeClr val="tx1"/>
                </a:solidFill>
                <a:latin typeface="+mj-lt"/>
              </a:rPr>
              <a:t>2. EDA (Exploratory Data Analysis)</a:t>
            </a:r>
            <a:endParaRPr lang="en-US" sz="2400" dirty="0">
              <a:solidFill>
                <a:schemeClr val="tx1"/>
              </a:solidFill>
              <a:latin typeface="+mj-lt"/>
            </a:endParaRPr>
          </a:p>
        </p:txBody>
      </p:sp>
      <p:sp>
        <p:nvSpPr>
          <p:cNvPr id="5" name="TextBox 4">
            <a:extLst>
              <a:ext uri="{FF2B5EF4-FFF2-40B4-BE49-F238E27FC236}">
                <a16:creationId xmlns:a16="http://schemas.microsoft.com/office/drawing/2014/main" id="{BD895060-F451-AF89-539C-12B0E9F576E2}"/>
              </a:ext>
            </a:extLst>
          </p:cNvPr>
          <p:cNvSpPr txBox="1"/>
          <p:nvPr/>
        </p:nvSpPr>
        <p:spPr>
          <a:xfrm>
            <a:off x="-17086" y="6644408"/>
            <a:ext cx="1836093" cy="230832"/>
          </a:xfrm>
          <a:prstGeom prst="rect">
            <a:avLst/>
          </a:prstGeom>
          <a:noFill/>
        </p:spPr>
        <p:txBody>
          <a:bodyPr wrap="square" rtlCol="0">
            <a:spAutoFit/>
          </a:bodyPr>
          <a:lstStyle/>
          <a:p>
            <a:pPr>
              <a:spcAft>
                <a:spcPts val="600"/>
              </a:spcAft>
            </a:pPr>
            <a:r>
              <a:rPr lang="en-GB" sz="900" i="1" dirty="0">
                <a:solidFill>
                  <a:srgbClr val="C00000"/>
                </a:solidFill>
              </a:rPr>
              <a:t> 15 – May 2023, Arun Ramamurthy</a:t>
            </a:r>
            <a:endParaRPr lang="en-US" sz="900" i="1" dirty="0">
              <a:solidFill>
                <a:srgbClr val="C00000"/>
              </a:solidFill>
            </a:endParaRPr>
          </a:p>
        </p:txBody>
      </p:sp>
      <p:sp>
        <p:nvSpPr>
          <p:cNvPr id="4" name="TextBox 3">
            <a:extLst>
              <a:ext uri="{FF2B5EF4-FFF2-40B4-BE49-F238E27FC236}">
                <a16:creationId xmlns:a16="http://schemas.microsoft.com/office/drawing/2014/main" id="{854D7723-572A-1B76-9D65-F83FC5B03F2B}"/>
              </a:ext>
            </a:extLst>
          </p:cNvPr>
          <p:cNvSpPr txBox="1"/>
          <p:nvPr/>
        </p:nvSpPr>
        <p:spPr>
          <a:xfrm>
            <a:off x="11730883" y="6630908"/>
            <a:ext cx="468923" cy="215444"/>
          </a:xfrm>
          <a:prstGeom prst="rect">
            <a:avLst/>
          </a:prstGeom>
          <a:noFill/>
        </p:spPr>
        <p:txBody>
          <a:bodyPr wrap="square" rtlCol="0">
            <a:spAutoFit/>
          </a:bodyPr>
          <a:lstStyle/>
          <a:p>
            <a:pPr>
              <a:spcAft>
                <a:spcPts val="600"/>
              </a:spcAft>
            </a:pPr>
            <a:r>
              <a:rPr lang="en-GB" sz="800" i="1" dirty="0">
                <a:solidFill>
                  <a:srgbClr val="002060"/>
                </a:solidFill>
              </a:rPr>
              <a:t>8 / 47</a:t>
            </a:r>
            <a:endParaRPr lang="en-US" sz="800" i="1" dirty="0">
              <a:solidFill>
                <a:srgbClr val="002060"/>
              </a:solidFill>
            </a:endParaRPr>
          </a:p>
        </p:txBody>
      </p:sp>
    </p:spTree>
    <p:extLst>
      <p:ext uri="{BB962C8B-B14F-4D97-AF65-F5344CB8AC3E}">
        <p14:creationId xmlns:p14="http://schemas.microsoft.com/office/powerpoint/2010/main" val="4031531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checkerboard(across)">
                                      <p:cBhvr>
                                        <p:cTn id="10" dur="500"/>
                                        <p:tgtEl>
                                          <p:spTgt spid="3">
                                            <p:txEl>
                                              <p:pRg st="1" end="1"/>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checkerboard(across)">
                                      <p:cBhvr>
                                        <p:cTn id="13" dur="500"/>
                                        <p:tgtEl>
                                          <p:spTgt spid="3">
                                            <p:txEl>
                                              <p:pRg st="2" end="2"/>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checkerboard(across)">
                                      <p:cBhvr>
                                        <p:cTn id="16" dur="500"/>
                                        <p:tgtEl>
                                          <p:spTgt spid="3">
                                            <p:txEl>
                                              <p:pRg st="3" end="3"/>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checkerboard(across)">
                                      <p:cBhvr>
                                        <p:cTn id="19" dur="500"/>
                                        <p:tgtEl>
                                          <p:spTgt spid="3">
                                            <p:txEl>
                                              <p:pRg st="4" end="4"/>
                                            </p:txEl>
                                          </p:spTgt>
                                        </p:tgtEl>
                                      </p:cBhvr>
                                    </p:animEffect>
                                  </p:childTnLst>
                                </p:cTn>
                              </p:par>
                              <p:par>
                                <p:cTn id="20" presetID="5" presetClass="entr" presetSubtype="1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checkerboard(across)">
                                      <p:cBhvr>
                                        <p:cTn id="22" dur="500"/>
                                        <p:tgtEl>
                                          <p:spTgt spid="3">
                                            <p:txEl>
                                              <p:pRg st="5" end="5"/>
                                            </p:txEl>
                                          </p:spTgt>
                                        </p:tgtEl>
                                      </p:cBhvr>
                                    </p:animEffect>
                                  </p:childTnLst>
                                </p:cTn>
                              </p:par>
                              <p:par>
                                <p:cTn id="23" presetID="5" presetClass="entr" presetSubtype="1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checkerboard(across)">
                                      <p:cBhvr>
                                        <p:cTn id="25" dur="500"/>
                                        <p:tgtEl>
                                          <p:spTgt spid="3">
                                            <p:txEl>
                                              <p:pRg st="6" end="6"/>
                                            </p:txEl>
                                          </p:spTgt>
                                        </p:tgtEl>
                                      </p:cBhvr>
                                    </p:animEffect>
                                  </p:childTnLst>
                                </p:cTn>
                              </p:par>
                              <p:par>
                                <p:cTn id="26" presetID="5" presetClass="entr" presetSubtype="1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checkerboard(across)">
                                      <p:cBhvr>
                                        <p:cTn id="28" dur="500"/>
                                        <p:tgtEl>
                                          <p:spTgt spid="3">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heel(1)">
                                      <p:cBhvr>
                                        <p:cTn id="33" dur="2000"/>
                                        <p:tgtEl>
                                          <p:spTgt spid="20"/>
                                        </p:tgtEl>
                                      </p:cBhvr>
                                    </p:animEffect>
                                  </p:childTnLst>
                                </p:cTn>
                              </p:par>
                              <p:par>
                                <p:cTn id="34" presetID="21" presetClass="entr" presetSubtype="1" fill="hold" grpId="0"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wheel(1)">
                                      <p:cBhvr>
                                        <p:cTn id="36" dur="2000"/>
                                        <p:tgtEl>
                                          <p:spTgt spid="36"/>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heel(1)">
                                      <p:cBhvr>
                                        <p:cTn id="41" dur="2000"/>
                                        <p:tgtEl>
                                          <p:spTgt spid="22"/>
                                        </p:tgtEl>
                                      </p:cBhvr>
                                    </p:animEffect>
                                  </p:childTnLst>
                                </p:cTn>
                              </p:par>
                              <p:par>
                                <p:cTn id="42" presetID="21" presetClass="entr" presetSubtype="1"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wheel(1)">
                                      <p:cBhvr>
                                        <p:cTn id="44" dur="2000"/>
                                        <p:tgtEl>
                                          <p:spTgt spid="37"/>
                                        </p:tgtEl>
                                      </p:cBhvr>
                                    </p:animEffect>
                                  </p:childTnLst>
                                </p:cTn>
                              </p:par>
                            </p:childTnLst>
                          </p:cTn>
                        </p:par>
                      </p:childTnLst>
                    </p:cTn>
                  </p:par>
                  <p:par>
                    <p:cTn id="45" fill="hold">
                      <p:stCondLst>
                        <p:cond delay="indefinite"/>
                      </p:stCondLst>
                      <p:childTnLst>
                        <p:par>
                          <p:cTn id="46" fill="hold">
                            <p:stCondLst>
                              <p:cond delay="0"/>
                            </p:stCondLst>
                            <p:childTnLst>
                              <p:par>
                                <p:cTn id="47" presetID="21" presetClass="entr" presetSubtype="1" fill="hold"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heel(1)">
                                      <p:cBhvr>
                                        <p:cTn id="49" dur="2000"/>
                                        <p:tgtEl>
                                          <p:spTgt spid="24"/>
                                        </p:tgtEl>
                                      </p:cBhvr>
                                    </p:animEffect>
                                  </p:childTnLst>
                                </p:cTn>
                              </p:par>
                              <p:par>
                                <p:cTn id="50" presetID="21" presetClass="entr" presetSubtype="1" fill="hold" grpId="0"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wheel(1)">
                                      <p:cBhvr>
                                        <p:cTn id="52" dur="20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21" presetClass="entr" presetSubtype="1" fill="hold"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wheel(1)">
                                      <p:cBhvr>
                                        <p:cTn id="57" dur="2000"/>
                                        <p:tgtEl>
                                          <p:spTgt spid="26"/>
                                        </p:tgtEl>
                                      </p:cBhvr>
                                    </p:animEffect>
                                  </p:childTnLst>
                                </p:cTn>
                              </p:par>
                              <p:par>
                                <p:cTn id="58" presetID="21" presetClass="entr" presetSubtype="1" fill="hold" grpId="0" nodeType="with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wheel(1)">
                                      <p:cBhvr>
                                        <p:cTn id="60" dur="2000"/>
                                        <p:tgtEl>
                                          <p:spTgt spid="39"/>
                                        </p:tgtEl>
                                      </p:cBhvr>
                                    </p:animEffect>
                                  </p:childTnLst>
                                </p:cTn>
                              </p:par>
                            </p:childTnLst>
                          </p:cTn>
                        </p:par>
                      </p:childTnLst>
                    </p:cTn>
                  </p:par>
                  <p:par>
                    <p:cTn id="61" fill="hold">
                      <p:stCondLst>
                        <p:cond delay="indefinite"/>
                      </p:stCondLst>
                      <p:childTnLst>
                        <p:par>
                          <p:cTn id="62" fill="hold">
                            <p:stCondLst>
                              <p:cond delay="0"/>
                            </p:stCondLst>
                            <p:childTnLst>
                              <p:par>
                                <p:cTn id="63" presetID="21" presetClass="entr" presetSubtype="1" fill="hold" nodeType="click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wheel(1)">
                                      <p:cBhvr>
                                        <p:cTn id="65" dur="2000"/>
                                        <p:tgtEl>
                                          <p:spTgt spid="28"/>
                                        </p:tgtEl>
                                      </p:cBhvr>
                                    </p:animEffect>
                                  </p:childTnLst>
                                </p:cTn>
                              </p:par>
                              <p:par>
                                <p:cTn id="66" presetID="21" presetClass="entr" presetSubtype="1" fill="hold" grpId="0" nodeType="withEffect">
                                  <p:stCondLst>
                                    <p:cond delay="0"/>
                                  </p:stCondLst>
                                  <p:childTnLst>
                                    <p:set>
                                      <p:cBhvr>
                                        <p:cTn id="67" dur="1" fill="hold">
                                          <p:stCondLst>
                                            <p:cond delay="0"/>
                                          </p:stCondLst>
                                        </p:cTn>
                                        <p:tgtEl>
                                          <p:spTgt spid="38"/>
                                        </p:tgtEl>
                                        <p:attrNameLst>
                                          <p:attrName>style.visibility</p:attrName>
                                        </p:attrNameLst>
                                      </p:cBhvr>
                                      <p:to>
                                        <p:strVal val="visible"/>
                                      </p:to>
                                    </p:set>
                                    <p:animEffect transition="in" filter="wheel(1)">
                                      <p:cBhvr>
                                        <p:cTn id="68" dur="2000"/>
                                        <p:tgtEl>
                                          <p:spTgt spid="38"/>
                                        </p:tgtEl>
                                      </p:cBhvr>
                                    </p:animEffect>
                                  </p:childTnLst>
                                </p:cTn>
                              </p:par>
                            </p:childTnLst>
                          </p:cTn>
                        </p:par>
                      </p:childTnLst>
                    </p:cTn>
                  </p:par>
                  <p:par>
                    <p:cTn id="69" fill="hold">
                      <p:stCondLst>
                        <p:cond delay="indefinite"/>
                      </p:stCondLst>
                      <p:childTnLst>
                        <p:par>
                          <p:cTn id="70" fill="hold">
                            <p:stCondLst>
                              <p:cond delay="0"/>
                            </p:stCondLst>
                            <p:childTnLst>
                              <p:par>
                                <p:cTn id="71" presetID="21" presetClass="entr" presetSubtype="1" fill="hold" nodeType="click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wheel(1)">
                                      <p:cBhvr>
                                        <p:cTn id="73" dur="2000"/>
                                        <p:tgtEl>
                                          <p:spTgt spid="30"/>
                                        </p:tgtEl>
                                      </p:cBhvr>
                                    </p:animEffect>
                                  </p:childTnLst>
                                </p:cTn>
                              </p:par>
                              <p:par>
                                <p:cTn id="74" presetID="21" presetClass="entr" presetSubtype="1" fill="hold" grpId="0" nodeType="withEffect">
                                  <p:stCondLst>
                                    <p:cond delay="0"/>
                                  </p:stCondLst>
                                  <p:childTnLst>
                                    <p:set>
                                      <p:cBhvr>
                                        <p:cTn id="75" dur="1" fill="hold">
                                          <p:stCondLst>
                                            <p:cond delay="0"/>
                                          </p:stCondLst>
                                        </p:cTn>
                                        <p:tgtEl>
                                          <p:spTgt spid="41"/>
                                        </p:tgtEl>
                                        <p:attrNameLst>
                                          <p:attrName>style.visibility</p:attrName>
                                        </p:attrNameLst>
                                      </p:cBhvr>
                                      <p:to>
                                        <p:strVal val="visible"/>
                                      </p:to>
                                    </p:set>
                                    <p:animEffect transition="in" filter="wheel(1)">
                                      <p:cBhvr>
                                        <p:cTn id="76" dur="2000"/>
                                        <p:tgtEl>
                                          <p:spTgt spid="41"/>
                                        </p:tgtEl>
                                      </p:cBhvr>
                                    </p:animEffect>
                                  </p:childTnLst>
                                </p:cTn>
                              </p:par>
                            </p:childTnLst>
                          </p:cTn>
                        </p:par>
                      </p:childTnLst>
                    </p:cTn>
                  </p:par>
                  <p:par>
                    <p:cTn id="77" fill="hold">
                      <p:stCondLst>
                        <p:cond delay="indefinite"/>
                      </p:stCondLst>
                      <p:childTnLst>
                        <p:par>
                          <p:cTn id="78" fill="hold">
                            <p:stCondLst>
                              <p:cond delay="0"/>
                            </p:stCondLst>
                            <p:childTnLst>
                              <p:par>
                                <p:cTn id="79" presetID="35" presetClass="entr" presetSubtype="0" fill="hold" grpId="0" nodeType="clickEffect">
                                  <p:stCondLst>
                                    <p:cond delay="0"/>
                                  </p:stCondLst>
                                  <p:childTnLst>
                                    <p:set>
                                      <p:cBhvr>
                                        <p:cTn id="80" dur="1" fill="hold">
                                          <p:stCondLst>
                                            <p:cond delay="0"/>
                                          </p:stCondLst>
                                        </p:cTn>
                                        <p:tgtEl>
                                          <p:spTgt spid="43"/>
                                        </p:tgtEl>
                                        <p:attrNameLst>
                                          <p:attrName>style.visibility</p:attrName>
                                        </p:attrNameLst>
                                      </p:cBhvr>
                                      <p:to>
                                        <p:strVal val="visible"/>
                                      </p:to>
                                    </p:set>
                                    <p:animEffect transition="in" filter="fade">
                                      <p:cBhvr>
                                        <p:cTn id="81" dur="2000"/>
                                        <p:tgtEl>
                                          <p:spTgt spid="43"/>
                                        </p:tgtEl>
                                      </p:cBhvr>
                                    </p:animEffect>
                                    <p:anim calcmode="lin" valueType="num">
                                      <p:cBhvr>
                                        <p:cTn id="82" dur="2000" fill="hold"/>
                                        <p:tgtEl>
                                          <p:spTgt spid="43"/>
                                        </p:tgtEl>
                                        <p:attrNameLst>
                                          <p:attrName>style.rotation</p:attrName>
                                        </p:attrNameLst>
                                      </p:cBhvr>
                                      <p:tavLst>
                                        <p:tav tm="0">
                                          <p:val>
                                            <p:fltVal val="720"/>
                                          </p:val>
                                        </p:tav>
                                        <p:tav tm="100000">
                                          <p:val>
                                            <p:fltVal val="0"/>
                                          </p:val>
                                        </p:tav>
                                      </p:tavLst>
                                    </p:anim>
                                    <p:anim calcmode="lin" valueType="num">
                                      <p:cBhvr>
                                        <p:cTn id="83" dur="2000" fill="hold"/>
                                        <p:tgtEl>
                                          <p:spTgt spid="43"/>
                                        </p:tgtEl>
                                        <p:attrNameLst>
                                          <p:attrName>ppt_h</p:attrName>
                                        </p:attrNameLst>
                                      </p:cBhvr>
                                      <p:tavLst>
                                        <p:tav tm="0">
                                          <p:val>
                                            <p:fltVal val="0"/>
                                          </p:val>
                                        </p:tav>
                                        <p:tav tm="100000">
                                          <p:val>
                                            <p:strVal val="#ppt_h"/>
                                          </p:val>
                                        </p:tav>
                                      </p:tavLst>
                                    </p:anim>
                                    <p:anim calcmode="lin" valueType="num">
                                      <p:cBhvr>
                                        <p:cTn id="84" dur="2000" fill="hold"/>
                                        <p:tgtEl>
                                          <p:spTgt spid="43"/>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0" grpId="0" animBg="1"/>
      <p:bldP spid="41" grpId="0" animBg="1"/>
      <p:bldP spid="4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C276ED4-3876-419D-F9AC-2F78C6D12F35}"/>
              </a:ext>
            </a:extLst>
          </p:cNvPr>
          <p:cNvSpPr txBox="1">
            <a:spLocks/>
          </p:cNvSpPr>
          <p:nvPr/>
        </p:nvSpPr>
        <p:spPr>
          <a:xfrm>
            <a:off x="521769" y="121921"/>
            <a:ext cx="10972800" cy="274320"/>
          </a:xfrm>
          <a:prstGeom prst="rect">
            <a:avLst/>
          </a:prstGeom>
          <a:gradFill flip="none" rotWithShape="1">
            <a:gsLst>
              <a:gs pos="0">
                <a:schemeClr val="tx2">
                  <a:lumMod val="50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txBody>
          <a:bodyPr vert="horz" lIns="91440" tIns="45720" rIns="91440" bIns="45720" rtlCol="0" anchor="ctr">
            <a:normAutofit/>
          </a:bodyPr>
          <a:lstStyle>
            <a:defPPr>
              <a:defRPr lang="en-US"/>
            </a:defPPr>
            <a:lvl1pPr algn="ctr">
              <a:lnSpc>
                <a:spcPct val="90000"/>
              </a:lnSpc>
              <a:spcBef>
                <a:spcPct val="0"/>
              </a:spcBef>
              <a:buNone/>
              <a:defRPr sz="1400" b="1">
                <a:solidFill>
                  <a:schemeClr val="bg1"/>
                </a:solidFill>
                <a:latin typeface="+mj-lt"/>
                <a:ea typeface="+mj-ea"/>
                <a:cs typeface="Arial" panose="020B0604020202020204" pitchFamily="34" charset="0"/>
              </a:defRPr>
            </a:lvl1pPr>
          </a:lstStyle>
          <a:p>
            <a:r>
              <a:rPr lang="en-GB" sz="1200" dirty="0"/>
              <a:t>(EDA) 2.1 – Gain knowledge about the dataset</a:t>
            </a:r>
            <a:endParaRPr lang="en-US" sz="1200" dirty="0"/>
          </a:p>
        </p:txBody>
      </p:sp>
      <p:sp>
        <p:nvSpPr>
          <p:cNvPr id="6" name="Rectangle: Rounded Corners 5">
            <a:extLst>
              <a:ext uri="{FF2B5EF4-FFF2-40B4-BE49-F238E27FC236}">
                <a16:creationId xmlns:a16="http://schemas.microsoft.com/office/drawing/2014/main" id="{9841732E-FD83-9FD9-D281-9EDEAA7B973E}"/>
              </a:ext>
            </a:extLst>
          </p:cNvPr>
          <p:cNvSpPr/>
          <p:nvPr/>
        </p:nvSpPr>
        <p:spPr>
          <a:xfrm>
            <a:off x="151143" y="766887"/>
            <a:ext cx="5477126" cy="33912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en-GB" sz="1200" dirty="0">
                <a:solidFill>
                  <a:schemeClr val="tx1"/>
                </a:solidFill>
              </a:rPr>
              <a:t>- As per WHO statistics, it has been estimated that </a:t>
            </a:r>
            <a:r>
              <a:rPr lang="en-GB" sz="1200" b="1" dirty="0">
                <a:solidFill>
                  <a:srgbClr val="FF0000"/>
                </a:solidFill>
              </a:rPr>
              <a:t>27%</a:t>
            </a:r>
            <a:r>
              <a:rPr lang="en-GB" sz="1200" dirty="0">
                <a:solidFill>
                  <a:schemeClr val="tx1"/>
                </a:solidFill>
              </a:rPr>
              <a:t> of the deaths in India are caused by </a:t>
            </a:r>
            <a:r>
              <a:rPr lang="en-GB" sz="1200" b="1" dirty="0">
                <a:solidFill>
                  <a:srgbClr val="FF0000"/>
                </a:solidFill>
              </a:rPr>
              <a:t>Heart disease</a:t>
            </a:r>
            <a:r>
              <a:rPr lang="en-GB" sz="1200" dirty="0">
                <a:solidFill>
                  <a:schemeClr val="tx1"/>
                </a:solidFill>
              </a:rPr>
              <a:t>.</a:t>
            </a:r>
          </a:p>
          <a:p>
            <a:pPr>
              <a:lnSpc>
                <a:spcPct val="150000"/>
              </a:lnSpc>
            </a:pPr>
            <a:r>
              <a:rPr lang="en-GB" sz="1200" i="1" dirty="0">
                <a:solidFill>
                  <a:schemeClr val="tx1"/>
                </a:solidFill>
                <a:hlinkClick r:id="rId2"/>
              </a:rPr>
              <a:t>https://www.who.int/india/health-topics/cardiovascular-diseases</a:t>
            </a:r>
            <a:endParaRPr lang="en-GB" sz="1200" i="1" dirty="0">
              <a:solidFill>
                <a:schemeClr val="tx1"/>
              </a:solidFill>
            </a:endParaRPr>
          </a:p>
          <a:p>
            <a:pPr marL="285750" indent="-285750">
              <a:lnSpc>
                <a:spcPct val="150000"/>
              </a:lnSpc>
              <a:buFont typeface="Wingdings" panose="05000000000000000000" pitchFamily="2" charset="2"/>
              <a:buChar char="Ø"/>
            </a:pPr>
            <a:r>
              <a:rPr lang="en-GB" sz="1200" b="1" dirty="0">
                <a:solidFill>
                  <a:srgbClr val="FF0000"/>
                </a:solidFill>
              </a:rPr>
              <a:t>One-Third</a:t>
            </a:r>
            <a:r>
              <a:rPr lang="en-GB" sz="1200" dirty="0">
                <a:solidFill>
                  <a:schemeClr val="tx1"/>
                </a:solidFill>
              </a:rPr>
              <a:t> of the global deaths are due to Heart disease.</a:t>
            </a:r>
          </a:p>
          <a:p>
            <a:pPr marL="285750" indent="-285750">
              <a:lnSpc>
                <a:spcPct val="150000"/>
              </a:lnSpc>
              <a:buFont typeface="Wingdings" panose="05000000000000000000" pitchFamily="2" charset="2"/>
              <a:buChar char="Ø"/>
            </a:pPr>
            <a:r>
              <a:rPr lang="en-GB" sz="1200" dirty="0">
                <a:solidFill>
                  <a:schemeClr val="tx1"/>
                </a:solidFill>
              </a:rPr>
              <a:t>This situation is same in other developed countries (US/ Europe) as well.</a:t>
            </a:r>
          </a:p>
          <a:p>
            <a:pPr marL="285750" indent="-285750">
              <a:lnSpc>
                <a:spcPct val="150000"/>
              </a:lnSpc>
              <a:buFont typeface="Wingdings" panose="05000000000000000000" pitchFamily="2" charset="2"/>
              <a:buChar char="Ø"/>
            </a:pPr>
            <a:r>
              <a:rPr lang="en-GB" sz="1200" dirty="0">
                <a:solidFill>
                  <a:schemeClr val="tx1"/>
                </a:solidFill>
              </a:rPr>
              <a:t>Around </a:t>
            </a:r>
            <a:r>
              <a:rPr lang="en-GB" sz="1200" b="1" dirty="0">
                <a:solidFill>
                  <a:srgbClr val="FF0000"/>
                </a:solidFill>
              </a:rPr>
              <a:t>17.9 million </a:t>
            </a:r>
            <a:r>
              <a:rPr lang="en-GB" sz="1200" dirty="0">
                <a:solidFill>
                  <a:schemeClr val="tx1"/>
                </a:solidFill>
              </a:rPr>
              <a:t>people die due to Cardiovascular disease (CVD) every year worldwide.</a:t>
            </a:r>
            <a:endParaRPr lang="en-US" sz="1200" dirty="0">
              <a:solidFill>
                <a:schemeClr val="tx1"/>
              </a:solidFill>
            </a:endParaRPr>
          </a:p>
        </p:txBody>
      </p:sp>
      <p:pic>
        <p:nvPicPr>
          <p:cNvPr id="16" name="Picture 15">
            <a:extLst>
              <a:ext uri="{FF2B5EF4-FFF2-40B4-BE49-F238E27FC236}">
                <a16:creationId xmlns:a16="http://schemas.microsoft.com/office/drawing/2014/main" id="{0E0431B0-B68F-252A-5C17-89F43BB70572}"/>
              </a:ext>
            </a:extLst>
          </p:cNvPr>
          <p:cNvPicPr>
            <a:picLocks noChangeAspect="1"/>
          </p:cNvPicPr>
          <p:nvPr/>
        </p:nvPicPr>
        <p:blipFill>
          <a:blip r:embed="rId3"/>
          <a:stretch>
            <a:fillRect/>
          </a:stretch>
        </p:blipFill>
        <p:spPr>
          <a:xfrm>
            <a:off x="1708939" y="3893374"/>
            <a:ext cx="3110875" cy="2416139"/>
          </a:xfrm>
          <a:prstGeom prst="rect">
            <a:avLst/>
          </a:prstGeom>
        </p:spPr>
      </p:pic>
      <p:pic>
        <p:nvPicPr>
          <p:cNvPr id="4" name="Picture 3">
            <a:extLst>
              <a:ext uri="{FF2B5EF4-FFF2-40B4-BE49-F238E27FC236}">
                <a16:creationId xmlns:a16="http://schemas.microsoft.com/office/drawing/2014/main" id="{D4A4F225-830C-055B-50D6-58EBD4DE6BA2}"/>
              </a:ext>
            </a:extLst>
          </p:cNvPr>
          <p:cNvPicPr>
            <a:picLocks noChangeAspect="1"/>
          </p:cNvPicPr>
          <p:nvPr/>
        </p:nvPicPr>
        <p:blipFill>
          <a:blip r:embed="rId4"/>
          <a:stretch>
            <a:fillRect/>
          </a:stretch>
        </p:blipFill>
        <p:spPr>
          <a:xfrm>
            <a:off x="5505872" y="994532"/>
            <a:ext cx="6086215" cy="5137802"/>
          </a:xfrm>
          <a:prstGeom prst="rect">
            <a:avLst/>
          </a:prstGeom>
        </p:spPr>
      </p:pic>
      <p:sp>
        <p:nvSpPr>
          <p:cNvPr id="2" name="TextBox 1">
            <a:extLst>
              <a:ext uri="{FF2B5EF4-FFF2-40B4-BE49-F238E27FC236}">
                <a16:creationId xmlns:a16="http://schemas.microsoft.com/office/drawing/2014/main" id="{68C84A5B-CB65-3A58-85FB-5898E933265E}"/>
              </a:ext>
            </a:extLst>
          </p:cNvPr>
          <p:cNvSpPr txBox="1"/>
          <p:nvPr/>
        </p:nvSpPr>
        <p:spPr>
          <a:xfrm>
            <a:off x="-17086" y="6644408"/>
            <a:ext cx="1836093" cy="230832"/>
          </a:xfrm>
          <a:prstGeom prst="rect">
            <a:avLst/>
          </a:prstGeom>
          <a:noFill/>
        </p:spPr>
        <p:txBody>
          <a:bodyPr wrap="square" rtlCol="0">
            <a:spAutoFit/>
          </a:bodyPr>
          <a:lstStyle/>
          <a:p>
            <a:pPr>
              <a:spcAft>
                <a:spcPts val="600"/>
              </a:spcAft>
            </a:pPr>
            <a:r>
              <a:rPr lang="en-GB" sz="900" i="1" dirty="0">
                <a:solidFill>
                  <a:srgbClr val="C00000"/>
                </a:solidFill>
              </a:rPr>
              <a:t> 15 – May 2023, Arun Ramamurthy</a:t>
            </a:r>
            <a:endParaRPr lang="en-US" sz="900" i="1" dirty="0">
              <a:solidFill>
                <a:srgbClr val="C00000"/>
              </a:solidFill>
            </a:endParaRPr>
          </a:p>
        </p:txBody>
      </p:sp>
      <p:sp>
        <p:nvSpPr>
          <p:cNvPr id="5" name="TextBox 4">
            <a:extLst>
              <a:ext uri="{FF2B5EF4-FFF2-40B4-BE49-F238E27FC236}">
                <a16:creationId xmlns:a16="http://schemas.microsoft.com/office/drawing/2014/main" id="{9A4829AD-2FF8-AE4F-EB85-0EDBAD4C8C86}"/>
              </a:ext>
            </a:extLst>
          </p:cNvPr>
          <p:cNvSpPr txBox="1"/>
          <p:nvPr/>
        </p:nvSpPr>
        <p:spPr>
          <a:xfrm>
            <a:off x="11730883" y="6630908"/>
            <a:ext cx="468923" cy="215444"/>
          </a:xfrm>
          <a:prstGeom prst="rect">
            <a:avLst/>
          </a:prstGeom>
          <a:noFill/>
        </p:spPr>
        <p:txBody>
          <a:bodyPr wrap="square" rtlCol="0">
            <a:spAutoFit/>
          </a:bodyPr>
          <a:lstStyle/>
          <a:p>
            <a:pPr>
              <a:spcAft>
                <a:spcPts val="600"/>
              </a:spcAft>
            </a:pPr>
            <a:r>
              <a:rPr lang="en-GB" sz="800" i="1" dirty="0">
                <a:solidFill>
                  <a:srgbClr val="002060"/>
                </a:solidFill>
              </a:rPr>
              <a:t>9 / 47</a:t>
            </a:r>
            <a:endParaRPr lang="en-US" sz="800" i="1" dirty="0">
              <a:solidFill>
                <a:srgbClr val="002060"/>
              </a:solidFill>
            </a:endParaRPr>
          </a:p>
        </p:txBody>
      </p:sp>
    </p:spTree>
    <p:extLst>
      <p:ext uri="{BB962C8B-B14F-4D97-AF65-F5344CB8AC3E}">
        <p14:creationId xmlns:p14="http://schemas.microsoft.com/office/powerpoint/2010/main" val="343021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circle(in)">
                                      <p:cBhvr>
                                        <p:cTn id="12" dur="20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ircle(in)">
                                      <p:cBhvr>
                                        <p:cTn id="1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2448</TotalTime>
  <Words>4623</Words>
  <Application>Microsoft Office PowerPoint</Application>
  <PresentationFormat>Widescreen</PresentationFormat>
  <Paragraphs>429</Paragraphs>
  <Slides>47</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47</vt:i4>
      </vt:variant>
    </vt:vector>
  </HeadingPairs>
  <TitlesOfParts>
    <vt:vector size="57" baseType="lpstr">
      <vt:lpstr>Amasis MT Pro Medium</vt:lpstr>
      <vt:lpstr>Arial</vt:lpstr>
      <vt:lpstr>Calibri</vt:lpstr>
      <vt:lpstr>Calibri Light</vt:lpstr>
      <vt:lpstr>Miriam</vt:lpstr>
      <vt:lpstr>Sitka Heading</vt:lpstr>
      <vt:lpstr>Söhne</vt:lpstr>
      <vt:lpstr>Univers Condensed</vt:lpstr>
      <vt:lpstr>Wingdings</vt:lpstr>
      <vt:lpstr>Office Theme</vt:lpstr>
      <vt:lpstr>PowerPoint Presentation</vt:lpstr>
      <vt:lpstr>FINAL PRESENTATION FOR SUBMISSION</vt:lpstr>
      <vt:lpstr>Organizational Background</vt:lpstr>
      <vt:lpstr>Resource and software requirement for this project</vt:lpstr>
      <vt:lpstr>Steps need to follow to prepare a model in order to detect mortality caused by cardiovascular disease</vt:lpstr>
      <vt:lpstr>1. Get Data from CSV</vt:lpstr>
      <vt:lpstr>1.1 – Get data from CSV file + Import all required libraries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Record a Presentation</dc:title>
  <dc:subject/>
  <dc:creator>Orians, A.J.</dc:creator>
  <cp:keywords/>
  <dc:description/>
  <cp:lastModifiedBy>Arun Ramamurthy</cp:lastModifiedBy>
  <cp:revision>93</cp:revision>
  <dcterms:modified xsi:type="dcterms:W3CDTF">2023-12-27T12:29:14Z</dcterms:modified>
  <cp:category/>
</cp:coreProperties>
</file>